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7"/>
  </p:notesMasterIdLst>
  <p:handoutMasterIdLst>
    <p:handoutMasterId r:id="rId18"/>
  </p:handoutMasterIdLst>
  <p:sldIdLst>
    <p:sldId id="257" r:id="rId5"/>
    <p:sldId id="265" r:id="rId6"/>
    <p:sldId id="451" r:id="rId7"/>
    <p:sldId id="447" r:id="rId8"/>
    <p:sldId id="452" r:id="rId9"/>
    <p:sldId id="329" r:id="rId10"/>
    <p:sldId id="331" r:id="rId11"/>
    <p:sldId id="266" r:id="rId12"/>
    <p:sldId id="446" r:id="rId13"/>
    <p:sldId id="425" r:id="rId14"/>
    <p:sldId id="274" r:id="rId15"/>
    <p:sldId id="4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7A347-F5D2-139A-DD99-A99A2679CF5D}" name="Robertson-Demers, Kathryn A" initials="RK" userId="S::k.robertson-demers@wsu.edu::d3183835-38c0-4ccd-88bf-5afffbce17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78485-3165-4F31-ACA8-ED1FB45E6A1C}" v="22" dt="2026-03-27T22:50:03.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8541" autoAdjust="0"/>
  </p:normalViewPr>
  <p:slideViewPr>
    <p:cSldViewPr snapToGrid="0" showGuides="1">
      <p:cViewPr varScale="1">
        <p:scale>
          <a:sx n="49" d="100"/>
          <a:sy n="49" d="100"/>
        </p:scale>
        <p:origin x="668" y="5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235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DeMers, Kathryn A" userId="d3183835-38c0-4ccd-88bf-5afffbce179c" providerId="ADAL" clId="{E8E2EC52-BA6E-43E1-9C2F-BA85CAFCB854}"/>
    <pc:docChg chg="custSel addSld delSld modSld sldOrd">
      <pc:chgData name="Robertson-DeMers, Kathryn A" userId="d3183835-38c0-4ccd-88bf-5afffbce179c" providerId="ADAL" clId="{E8E2EC52-BA6E-43E1-9C2F-BA85CAFCB854}" dt="2026-03-27T22:58:43.166" v="1200" actId="47"/>
      <pc:docMkLst>
        <pc:docMk/>
      </pc:docMkLst>
      <pc:sldChg chg="modSp mod">
        <pc:chgData name="Robertson-DeMers, Kathryn A" userId="d3183835-38c0-4ccd-88bf-5afffbce179c" providerId="ADAL" clId="{E8E2EC52-BA6E-43E1-9C2F-BA85CAFCB854}" dt="2026-03-27T22:23:24.110" v="85" actId="20577"/>
        <pc:sldMkLst>
          <pc:docMk/>
          <pc:sldMk cId="3211284466" sldId="257"/>
        </pc:sldMkLst>
        <pc:spChg chg="mod">
          <ac:chgData name="Robertson-DeMers, Kathryn A" userId="d3183835-38c0-4ccd-88bf-5afffbce179c" providerId="ADAL" clId="{E8E2EC52-BA6E-43E1-9C2F-BA85CAFCB854}" dt="2026-03-27T22:23:24.110" v="85" actId="20577"/>
          <ac:spMkLst>
            <pc:docMk/>
            <pc:sldMk cId="3211284466" sldId="257"/>
            <ac:spMk id="2" creationId="{7E8EB730-B0DA-4A8F-A335-22B9758D3046}"/>
          </ac:spMkLst>
        </pc:spChg>
      </pc:sldChg>
      <pc:sldChg chg="modSp mod modNotesTx">
        <pc:chgData name="Robertson-DeMers, Kathryn A" userId="d3183835-38c0-4ccd-88bf-5afffbce179c" providerId="ADAL" clId="{E8E2EC52-BA6E-43E1-9C2F-BA85CAFCB854}" dt="2026-03-27T22:25:44.312" v="256" actId="20577"/>
        <pc:sldMkLst>
          <pc:docMk/>
          <pc:sldMk cId="4075339239" sldId="265"/>
        </pc:sldMkLst>
        <pc:spChg chg="mod">
          <ac:chgData name="Robertson-DeMers, Kathryn A" userId="d3183835-38c0-4ccd-88bf-5afffbce179c" providerId="ADAL" clId="{E8E2EC52-BA6E-43E1-9C2F-BA85CAFCB854}" dt="2026-03-27T22:25:22.065" v="249" actId="20577"/>
          <ac:spMkLst>
            <pc:docMk/>
            <pc:sldMk cId="4075339239" sldId="265"/>
            <ac:spMk id="2" creationId="{642A54DB-8F12-076F-321D-1EFE8043C643}"/>
          </ac:spMkLst>
        </pc:spChg>
        <pc:spChg chg="mod">
          <ac:chgData name="Robertson-DeMers, Kathryn A" userId="d3183835-38c0-4ccd-88bf-5afffbce179c" providerId="ADAL" clId="{E8E2EC52-BA6E-43E1-9C2F-BA85CAFCB854}" dt="2026-03-27T22:24:04.319" v="153" actId="313"/>
          <ac:spMkLst>
            <pc:docMk/>
            <pc:sldMk cId="4075339239" sldId="265"/>
            <ac:spMk id="4" creationId="{24479CB7-490D-390E-A7F3-0C55C6AB7421}"/>
          </ac:spMkLst>
        </pc:spChg>
      </pc:sldChg>
      <pc:sldChg chg="ord">
        <pc:chgData name="Robertson-DeMers, Kathryn A" userId="d3183835-38c0-4ccd-88bf-5afffbce179c" providerId="ADAL" clId="{E8E2EC52-BA6E-43E1-9C2F-BA85CAFCB854}" dt="2026-03-27T22:27:36.935" v="267"/>
        <pc:sldMkLst>
          <pc:docMk/>
          <pc:sldMk cId="3640040931" sldId="266"/>
        </pc:sldMkLst>
      </pc:sldChg>
      <pc:sldChg chg="del ord">
        <pc:chgData name="Robertson-DeMers, Kathryn A" userId="d3183835-38c0-4ccd-88bf-5afffbce179c" providerId="ADAL" clId="{E8E2EC52-BA6E-43E1-9C2F-BA85CAFCB854}" dt="2026-03-27T22:58:43.166" v="1200" actId="47"/>
        <pc:sldMkLst>
          <pc:docMk/>
          <pc:sldMk cId="977837812" sldId="272"/>
        </pc:sldMkLst>
      </pc:sldChg>
      <pc:sldChg chg="modSp mod ord">
        <pc:chgData name="Robertson-DeMers, Kathryn A" userId="d3183835-38c0-4ccd-88bf-5afffbce179c" providerId="ADAL" clId="{E8E2EC52-BA6E-43E1-9C2F-BA85CAFCB854}" dt="2026-03-27T22:56:36.237" v="1199" actId="255"/>
        <pc:sldMkLst>
          <pc:docMk/>
          <pc:sldMk cId="3663039605" sldId="274"/>
        </pc:sldMkLst>
        <pc:spChg chg="mod">
          <ac:chgData name="Robertson-DeMers, Kathryn A" userId="d3183835-38c0-4ccd-88bf-5afffbce179c" providerId="ADAL" clId="{E8E2EC52-BA6E-43E1-9C2F-BA85CAFCB854}" dt="2026-03-27T22:56:36.237" v="1199" actId="255"/>
          <ac:spMkLst>
            <pc:docMk/>
            <pc:sldMk cId="3663039605" sldId="274"/>
            <ac:spMk id="2" creationId="{13C9F16F-83F2-91D5-EC21-C891847CA069}"/>
          </ac:spMkLst>
        </pc:spChg>
        <pc:picChg chg="mod">
          <ac:chgData name="Robertson-DeMers, Kathryn A" userId="d3183835-38c0-4ccd-88bf-5afffbce179c" providerId="ADAL" clId="{E8E2EC52-BA6E-43E1-9C2F-BA85CAFCB854}" dt="2026-03-27T22:56:18.314" v="1197" actId="14100"/>
          <ac:picMkLst>
            <pc:docMk/>
            <pc:sldMk cId="3663039605" sldId="274"/>
            <ac:picMk id="2050" creationId="{A2838C4D-9AED-05DC-356A-69C4607FB802}"/>
          </ac:picMkLst>
        </pc:picChg>
      </pc:sldChg>
      <pc:sldChg chg="del">
        <pc:chgData name="Robertson-DeMers, Kathryn A" userId="d3183835-38c0-4ccd-88bf-5afffbce179c" providerId="ADAL" clId="{E8E2EC52-BA6E-43E1-9C2F-BA85CAFCB854}" dt="2026-03-27T22:25:52.665" v="257" actId="47"/>
        <pc:sldMkLst>
          <pc:docMk/>
          <pc:sldMk cId="4280273125" sldId="277"/>
        </pc:sldMkLst>
      </pc:sldChg>
      <pc:sldChg chg="del">
        <pc:chgData name="Robertson-DeMers, Kathryn A" userId="d3183835-38c0-4ccd-88bf-5afffbce179c" providerId="ADAL" clId="{E8E2EC52-BA6E-43E1-9C2F-BA85CAFCB854}" dt="2026-03-27T22:53:35.920" v="1187" actId="47"/>
        <pc:sldMkLst>
          <pc:docMk/>
          <pc:sldMk cId="4136274022" sldId="317"/>
        </pc:sldMkLst>
      </pc:sldChg>
      <pc:sldChg chg="ord">
        <pc:chgData name="Robertson-DeMers, Kathryn A" userId="d3183835-38c0-4ccd-88bf-5afffbce179c" providerId="ADAL" clId="{E8E2EC52-BA6E-43E1-9C2F-BA85CAFCB854}" dt="2026-03-27T22:31:40.603" v="333"/>
        <pc:sldMkLst>
          <pc:docMk/>
          <pc:sldMk cId="3725034065" sldId="329"/>
        </pc:sldMkLst>
      </pc:sldChg>
      <pc:sldChg chg="addSp modSp mod modNotesTx">
        <pc:chgData name="Robertson-DeMers, Kathryn A" userId="d3183835-38c0-4ccd-88bf-5afffbce179c" providerId="ADAL" clId="{E8E2EC52-BA6E-43E1-9C2F-BA85CAFCB854}" dt="2026-03-27T22:54:39.589" v="1196" actId="27636"/>
        <pc:sldMkLst>
          <pc:docMk/>
          <pc:sldMk cId="128763429" sldId="331"/>
        </pc:sldMkLst>
        <pc:spChg chg="mod">
          <ac:chgData name="Robertson-DeMers, Kathryn A" userId="d3183835-38c0-4ccd-88bf-5afffbce179c" providerId="ADAL" clId="{E8E2EC52-BA6E-43E1-9C2F-BA85CAFCB854}" dt="2026-03-27T22:54:39.589" v="1196" actId="27636"/>
          <ac:spMkLst>
            <pc:docMk/>
            <pc:sldMk cId="128763429" sldId="331"/>
            <ac:spMk id="2" creationId="{2F92708F-2529-D471-8B6A-F529038D665C}"/>
          </ac:spMkLst>
        </pc:spChg>
        <pc:picChg chg="add mod">
          <ac:chgData name="Robertson-DeMers, Kathryn A" userId="d3183835-38c0-4ccd-88bf-5afffbce179c" providerId="ADAL" clId="{E8E2EC52-BA6E-43E1-9C2F-BA85CAFCB854}" dt="2026-03-27T22:30:18.159" v="326" actId="1076"/>
          <ac:picMkLst>
            <pc:docMk/>
            <pc:sldMk cId="128763429" sldId="331"/>
            <ac:picMk id="3" creationId="{48AF848F-A910-D18A-5DFB-04D4D1545800}"/>
          </ac:picMkLst>
        </pc:picChg>
        <pc:picChg chg="mod">
          <ac:chgData name="Robertson-DeMers, Kathryn A" userId="d3183835-38c0-4ccd-88bf-5afffbce179c" providerId="ADAL" clId="{E8E2EC52-BA6E-43E1-9C2F-BA85CAFCB854}" dt="2026-03-27T22:30:27.272" v="328" actId="1076"/>
          <ac:picMkLst>
            <pc:docMk/>
            <pc:sldMk cId="128763429" sldId="331"/>
            <ac:picMk id="6" creationId="{E10739AB-4908-AE7C-0621-B1906A64BA6F}"/>
          </ac:picMkLst>
        </pc:picChg>
      </pc:sldChg>
      <pc:sldChg chg="del ord">
        <pc:chgData name="Robertson-DeMers, Kathryn A" userId="d3183835-38c0-4ccd-88bf-5afffbce179c" providerId="ADAL" clId="{E8E2EC52-BA6E-43E1-9C2F-BA85CAFCB854}" dt="2026-03-27T22:58:43.166" v="1200" actId="47"/>
        <pc:sldMkLst>
          <pc:docMk/>
          <pc:sldMk cId="4232527447" sldId="389"/>
        </pc:sldMkLst>
      </pc:sldChg>
      <pc:sldChg chg="del ord">
        <pc:chgData name="Robertson-DeMers, Kathryn A" userId="d3183835-38c0-4ccd-88bf-5afffbce179c" providerId="ADAL" clId="{E8E2EC52-BA6E-43E1-9C2F-BA85CAFCB854}" dt="2026-03-27T22:58:43.166" v="1200" actId="47"/>
        <pc:sldMkLst>
          <pc:docMk/>
          <pc:sldMk cId="1628976888" sldId="399"/>
        </pc:sldMkLst>
      </pc:sldChg>
      <pc:sldChg chg="modSp mod modNotesTx">
        <pc:chgData name="Robertson-DeMers, Kathryn A" userId="d3183835-38c0-4ccd-88bf-5afffbce179c" providerId="ADAL" clId="{E8E2EC52-BA6E-43E1-9C2F-BA85CAFCB854}" dt="2026-03-27T22:22:51.722" v="61" actId="20577"/>
        <pc:sldMkLst>
          <pc:docMk/>
          <pc:sldMk cId="1728030883" sldId="403"/>
        </pc:sldMkLst>
        <pc:spChg chg="mod">
          <ac:chgData name="Robertson-DeMers, Kathryn A" userId="d3183835-38c0-4ccd-88bf-5afffbce179c" providerId="ADAL" clId="{E8E2EC52-BA6E-43E1-9C2F-BA85CAFCB854}" dt="2026-03-27T22:22:35.728" v="58" actId="20577"/>
          <ac:spMkLst>
            <pc:docMk/>
            <pc:sldMk cId="1728030883" sldId="403"/>
            <ac:spMk id="2" creationId="{87E32BC8-CDD0-5571-0779-9DDAC3A090EC}"/>
          </ac:spMkLst>
        </pc:spChg>
      </pc:sldChg>
      <pc:sldChg chg="modSp del mod ord">
        <pc:chgData name="Robertson-DeMers, Kathryn A" userId="d3183835-38c0-4ccd-88bf-5afffbce179c" providerId="ADAL" clId="{E8E2EC52-BA6E-43E1-9C2F-BA85CAFCB854}" dt="2026-03-27T22:58:43.166" v="1200" actId="47"/>
        <pc:sldMkLst>
          <pc:docMk/>
          <pc:sldMk cId="534733282" sldId="419"/>
        </pc:sldMkLst>
        <pc:spChg chg="mod">
          <ac:chgData name="Robertson-DeMers, Kathryn A" userId="d3183835-38c0-4ccd-88bf-5afffbce179c" providerId="ADAL" clId="{E8E2EC52-BA6E-43E1-9C2F-BA85CAFCB854}" dt="2026-03-27T22:35:32.058" v="572" actId="20577"/>
          <ac:spMkLst>
            <pc:docMk/>
            <pc:sldMk cId="534733282" sldId="419"/>
            <ac:spMk id="6" creationId="{72372C07-F51E-19F1-826D-70AB3C3D95BA}"/>
          </ac:spMkLst>
        </pc:spChg>
      </pc:sldChg>
      <pc:sldChg chg="del">
        <pc:chgData name="Robertson-DeMers, Kathryn A" userId="d3183835-38c0-4ccd-88bf-5afffbce179c" providerId="ADAL" clId="{E8E2EC52-BA6E-43E1-9C2F-BA85CAFCB854}" dt="2026-03-27T22:25:56.236" v="258" actId="47"/>
        <pc:sldMkLst>
          <pc:docMk/>
          <pc:sldMk cId="3216189663" sldId="423"/>
        </pc:sldMkLst>
      </pc:sldChg>
      <pc:sldChg chg="ord">
        <pc:chgData name="Robertson-DeMers, Kathryn A" userId="d3183835-38c0-4ccd-88bf-5afffbce179c" providerId="ADAL" clId="{E8E2EC52-BA6E-43E1-9C2F-BA85CAFCB854}" dt="2026-03-27T22:27:36.935" v="267"/>
        <pc:sldMkLst>
          <pc:docMk/>
          <pc:sldMk cId="1120023872" sldId="425"/>
        </pc:sldMkLst>
      </pc:sldChg>
      <pc:sldChg chg="del">
        <pc:chgData name="Robertson-DeMers, Kathryn A" userId="d3183835-38c0-4ccd-88bf-5afffbce179c" providerId="ADAL" clId="{E8E2EC52-BA6E-43E1-9C2F-BA85CAFCB854}" dt="2026-03-27T22:25:59.006" v="259" actId="47"/>
        <pc:sldMkLst>
          <pc:docMk/>
          <pc:sldMk cId="1052325844" sldId="437"/>
        </pc:sldMkLst>
      </pc:sldChg>
      <pc:sldChg chg="del">
        <pc:chgData name="Robertson-DeMers, Kathryn A" userId="d3183835-38c0-4ccd-88bf-5afffbce179c" providerId="ADAL" clId="{E8E2EC52-BA6E-43E1-9C2F-BA85CAFCB854}" dt="2026-03-27T22:26:01.495" v="261" actId="47"/>
        <pc:sldMkLst>
          <pc:docMk/>
          <pc:sldMk cId="3226166700" sldId="440"/>
        </pc:sldMkLst>
      </pc:sldChg>
      <pc:sldChg chg="del">
        <pc:chgData name="Robertson-DeMers, Kathryn A" userId="d3183835-38c0-4ccd-88bf-5afffbce179c" providerId="ADAL" clId="{E8E2EC52-BA6E-43E1-9C2F-BA85CAFCB854}" dt="2026-03-27T22:35:01.636" v="525" actId="47"/>
        <pc:sldMkLst>
          <pc:docMk/>
          <pc:sldMk cId="2739926424" sldId="442"/>
        </pc:sldMkLst>
      </pc:sldChg>
      <pc:sldChg chg="ord">
        <pc:chgData name="Robertson-DeMers, Kathryn A" userId="d3183835-38c0-4ccd-88bf-5afffbce179c" providerId="ADAL" clId="{E8E2EC52-BA6E-43E1-9C2F-BA85CAFCB854}" dt="2026-03-27T22:27:36.935" v="267"/>
        <pc:sldMkLst>
          <pc:docMk/>
          <pc:sldMk cId="1320384815" sldId="446"/>
        </pc:sldMkLst>
      </pc:sldChg>
      <pc:sldChg chg="ord">
        <pc:chgData name="Robertson-DeMers, Kathryn A" userId="d3183835-38c0-4ccd-88bf-5afffbce179c" providerId="ADAL" clId="{E8E2EC52-BA6E-43E1-9C2F-BA85CAFCB854}" dt="2026-03-27T22:53:47.899" v="1189"/>
        <pc:sldMkLst>
          <pc:docMk/>
          <pc:sldMk cId="94444248" sldId="447"/>
        </pc:sldMkLst>
      </pc:sldChg>
      <pc:sldChg chg="del">
        <pc:chgData name="Robertson-DeMers, Kathryn A" userId="d3183835-38c0-4ccd-88bf-5afffbce179c" providerId="ADAL" clId="{E8E2EC52-BA6E-43E1-9C2F-BA85CAFCB854}" dt="2026-03-27T22:26:00.801" v="260" actId="47"/>
        <pc:sldMkLst>
          <pc:docMk/>
          <pc:sldMk cId="3686759613" sldId="448"/>
        </pc:sldMkLst>
      </pc:sldChg>
      <pc:sldChg chg="ord modNotesTx">
        <pc:chgData name="Robertson-DeMers, Kathryn A" userId="d3183835-38c0-4ccd-88bf-5afffbce179c" providerId="ADAL" clId="{E8E2EC52-BA6E-43E1-9C2F-BA85CAFCB854}" dt="2026-03-27T22:34:58.163" v="524" actId="20577"/>
        <pc:sldMkLst>
          <pc:docMk/>
          <pc:sldMk cId="3714341196" sldId="451"/>
        </pc:sldMkLst>
      </pc:sldChg>
      <pc:sldChg chg="addSp delSp modSp new mod modNotesTx">
        <pc:chgData name="Robertson-DeMers, Kathryn A" userId="d3183835-38c0-4ccd-88bf-5afffbce179c" providerId="ADAL" clId="{E8E2EC52-BA6E-43E1-9C2F-BA85CAFCB854}" dt="2026-03-27T22:51:40.227" v="1182" actId="20577"/>
        <pc:sldMkLst>
          <pc:docMk/>
          <pc:sldMk cId="3601622814" sldId="452"/>
        </pc:sldMkLst>
        <pc:spChg chg="mod">
          <ac:chgData name="Robertson-DeMers, Kathryn A" userId="d3183835-38c0-4ccd-88bf-5afffbce179c" providerId="ADAL" clId="{E8E2EC52-BA6E-43E1-9C2F-BA85CAFCB854}" dt="2026-03-27T22:44:47.520" v="828" actId="113"/>
          <ac:spMkLst>
            <pc:docMk/>
            <pc:sldMk cId="3601622814" sldId="452"/>
            <ac:spMk id="2" creationId="{92E4345D-9B52-5DA8-A191-39A75A54BC98}"/>
          </ac:spMkLst>
        </pc:spChg>
        <pc:spChg chg="mod">
          <ac:chgData name="Robertson-DeMers, Kathryn A" userId="d3183835-38c0-4ccd-88bf-5afffbce179c" providerId="ADAL" clId="{E8E2EC52-BA6E-43E1-9C2F-BA85CAFCB854}" dt="2026-03-27T22:45:26.599" v="829" actId="113"/>
          <ac:spMkLst>
            <pc:docMk/>
            <pc:sldMk cId="3601622814" sldId="452"/>
            <ac:spMk id="3" creationId="{C23F997F-DBD1-0F28-0079-D5EDD19C9046}"/>
          </ac:spMkLst>
        </pc:spChg>
        <pc:spChg chg="del mod">
          <ac:chgData name="Robertson-DeMers, Kathryn A" userId="d3183835-38c0-4ccd-88bf-5afffbce179c" providerId="ADAL" clId="{E8E2EC52-BA6E-43E1-9C2F-BA85CAFCB854}" dt="2026-03-27T22:38:58.694" v="767" actId="478"/>
          <ac:spMkLst>
            <pc:docMk/>
            <pc:sldMk cId="3601622814" sldId="452"/>
            <ac:spMk id="4" creationId="{8418505A-D8A3-E814-6C4B-D184CF98F6A1}"/>
          </ac:spMkLst>
        </pc:spChg>
        <pc:spChg chg="mod">
          <ac:chgData name="Robertson-DeMers, Kathryn A" userId="d3183835-38c0-4ccd-88bf-5afffbce179c" providerId="ADAL" clId="{E8E2EC52-BA6E-43E1-9C2F-BA85CAFCB854}" dt="2026-03-27T22:45:39.063" v="831" actId="14100"/>
          <ac:spMkLst>
            <pc:docMk/>
            <pc:sldMk cId="3601622814" sldId="452"/>
            <ac:spMk id="5" creationId="{145C9B56-9EB4-188E-257D-6ED4DD880067}"/>
          </ac:spMkLst>
        </pc:spChg>
        <pc:spChg chg="mod">
          <ac:chgData name="Robertson-DeMers, Kathryn A" userId="d3183835-38c0-4ccd-88bf-5afffbce179c" providerId="ADAL" clId="{E8E2EC52-BA6E-43E1-9C2F-BA85CAFCB854}" dt="2026-03-27T22:37:39.789" v="670" actId="20577"/>
          <ac:spMkLst>
            <pc:docMk/>
            <pc:sldMk cId="3601622814" sldId="452"/>
            <ac:spMk id="6" creationId="{941AFAD7-2118-1234-02A0-DF40E840CDFE}"/>
          </ac:spMkLst>
        </pc:spChg>
        <pc:spChg chg="add del mod">
          <ac:chgData name="Robertson-DeMers, Kathryn A" userId="d3183835-38c0-4ccd-88bf-5afffbce179c" providerId="ADAL" clId="{E8E2EC52-BA6E-43E1-9C2F-BA85CAFCB854}" dt="2026-03-27T22:39:05.011" v="768" actId="478"/>
          <ac:spMkLst>
            <pc:docMk/>
            <pc:sldMk cId="3601622814" sldId="452"/>
            <ac:spMk id="8" creationId="{4B231888-6251-F8D5-A776-26B3389F5AA5}"/>
          </ac:spMkLst>
        </pc:spChg>
        <pc:picChg chg="add mod">
          <ac:chgData name="Robertson-DeMers, Kathryn A" userId="d3183835-38c0-4ccd-88bf-5afffbce179c" providerId="ADAL" clId="{E8E2EC52-BA6E-43E1-9C2F-BA85CAFCB854}" dt="2026-03-27T22:43:14.779" v="815" actId="1076"/>
          <ac:picMkLst>
            <pc:docMk/>
            <pc:sldMk cId="3601622814" sldId="452"/>
            <ac:picMk id="9" creationId="{2B644F99-D5CB-3F9F-8649-AFB95C35ABBA}"/>
          </ac:picMkLst>
        </pc:picChg>
        <pc:picChg chg="add mod">
          <ac:chgData name="Robertson-DeMers, Kathryn A" userId="d3183835-38c0-4ccd-88bf-5afffbce179c" providerId="ADAL" clId="{E8E2EC52-BA6E-43E1-9C2F-BA85CAFCB854}" dt="2026-03-27T22:43:34.727" v="818" actId="1076"/>
          <ac:picMkLst>
            <pc:docMk/>
            <pc:sldMk cId="3601622814" sldId="452"/>
            <ac:picMk id="10" creationId="{6453AD3E-DB68-BD11-E78D-CD13713BD9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3/27/2026</a:t>
            </a:fld>
            <a:endParaRPr lang="en-US" dirty="0"/>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dirty="0"/>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3/27/2026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dirty="0"/>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adsafe@wsu.ed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dirty="0"/>
          </a:p>
        </p:txBody>
      </p:sp>
    </p:spTree>
    <p:extLst>
      <p:ext uri="{BB962C8B-B14F-4D97-AF65-F5344CB8AC3E}">
        <p14:creationId xmlns:p14="http://schemas.microsoft.com/office/powerpoint/2010/main" val="410020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If there is a life safety and/or fire response emergency Call 9-1-1.  Do not hang up and provide basic first aide to injured individuals until First Responders arrive.   Stay with injured individuals and provide basic first aide until First Responders arrive. </a:t>
            </a:r>
            <a:r>
              <a:rPr lang="en-US" sz="700" dirty="0"/>
              <a:t>For uncontrollable flooding from a plumbing or roof leak, contact WSU Facilities at </a:t>
            </a:r>
            <a:r>
              <a:rPr lang="en-US" sz="700" b="1" dirty="0"/>
              <a:t>509-335-9000. </a:t>
            </a:r>
            <a:r>
              <a:rPr lang="en-US" sz="600" dirty="0"/>
              <a:t>For incidents involving radioactive materials or radiation producing machines contact the Lab Supervisor or Authorized User, then contact Radiation Safety personnel. Contact information is posted in your lab.</a:t>
            </a:r>
            <a:r>
              <a:rPr lang="en-US" sz="600" kern="1200" dirty="0">
                <a:solidFill>
                  <a:schemeClr val="tx1"/>
                </a:solidFill>
                <a:effectLst/>
                <a:latin typeface="+mn-lt"/>
                <a:ea typeface="+mn-ea"/>
                <a:cs typeface="+mn-cs"/>
              </a:rPr>
              <a:t>).  If you don’t get an answer, leave a voice mail with instructions on how you can be reached during the incident.  Continue down the list until you reach a person who can give you appropriate advice or assistance. </a:t>
            </a:r>
            <a:r>
              <a:rPr lang="en-US" sz="600" dirty="0"/>
              <a:t>Incidents that occur after hours and on weekends, contact Facilities Dispatch at </a:t>
            </a:r>
            <a:r>
              <a:rPr lang="en-US" sz="600" b="1" dirty="0"/>
              <a:t>509-335-9000</a:t>
            </a:r>
            <a:r>
              <a:rPr lang="en-US" sz="600" dirty="0"/>
              <a:t>. They will notify appropriate RSP personnel.  You will also find an Emergency Laboratory Spill Procedure Involving Radioactive Materials posting that provides directions on addressing spills and unexpected radiation exposure. Follow the directions of trained radiation workers. </a:t>
            </a:r>
            <a:r>
              <a:rPr lang="en-US" sz="600" b="1" dirty="0"/>
              <a:t>Do not hesitate to report radioactive material spills!  Report water found on the floor of a laboratory using radioactive material to the Radiation Safety Program.</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CEC689-B63F-4B6D-AF6D-31DA368AC821}" type="slidenum">
              <a:rPr lang="en-US" smtClean="0"/>
              <a:t>10</a:t>
            </a:fld>
            <a:endParaRPr lang="en-US" dirty="0"/>
          </a:p>
        </p:txBody>
      </p:sp>
    </p:spTree>
    <p:extLst>
      <p:ext uri="{BB962C8B-B14F-4D97-AF65-F5344CB8AC3E}">
        <p14:creationId xmlns:p14="http://schemas.microsoft.com/office/powerpoint/2010/main" val="245469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Licensed radioactive material and registered radiation producing machines must be secured and controlled to prevent unauthorized assess or removal from the place of storage.</a:t>
            </a:r>
            <a:endParaRPr lang="en-US" sz="800" b="0" i="0" dirty="0">
              <a:effectLst/>
            </a:endParaRPr>
          </a:p>
          <a:p>
            <a:r>
              <a:rPr lang="en-US" sz="800" b="1" dirty="0"/>
              <a:t>DO NOT </a:t>
            </a:r>
            <a:r>
              <a:rPr lang="en-US" sz="800" dirty="0"/>
              <a:t>enter areas with radioactive material or radiation producing machines without the authorization of the Authorized User or Laboratory Supervisor. If an area has a radioactive material sign, assume radioactive material is present.</a:t>
            </a:r>
            <a:endParaRPr lang="en-US" sz="800" b="0" i="0" dirty="0">
              <a:effectLst/>
            </a:endParaRPr>
          </a:p>
          <a:p>
            <a:pPr marL="0" indent="0">
              <a:buNone/>
            </a:pPr>
            <a:r>
              <a:rPr lang="en-US" sz="800" b="0" i="0" dirty="0">
                <a:effectLst/>
              </a:rPr>
              <a:t>Licensed radioactive materials in an unrestricted area and not in storage shall be under the constant surveillance and immediate control of the</a:t>
            </a:r>
            <a:r>
              <a:rPr lang="en-US" sz="800" dirty="0"/>
              <a:t> user</a:t>
            </a:r>
            <a:r>
              <a:rPr lang="en-US" sz="800" b="0" i="0" dirty="0">
                <a:effectLst/>
              </a:rPr>
              <a:t>. </a:t>
            </a:r>
          </a:p>
          <a:p>
            <a:r>
              <a:rPr lang="en-US" sz="800" dirty="0"/>
              <a:t>If you find unattended radioactive material, do not handle the material and notify the RSP staff.</a:t>
            </a:r>
          </a:p>
          <a:p>
            <a:endParaRPr lang="en-US" b="1" dirty="0"/>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dirty="0"/>
          </a:p>
        </p:txBody>
      </p:sp>
    </p:spTree>
    <p:extLst>
      <p:ext uri="{BB962C8B-B14F-4D97-AF65-F5344CB8AC3E}">
        <p14:creationId xmlns:p14="http://schemas.microsoft.com/office/powerpoint/2010/main" val="144957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 you for completing the Facilities Radiation Orientation! If you have any questions, contact the Radiation Safety Program at radsafe@wsu.edu.</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12</a:t>
            </a:fld>
            <a:endParaRPr lang="en-US" dirty="0"/>
          </a:p>
        </p:txBody>
      </p:sp>
    </p:spTree>
    <p:extLst>
      <p:ext uri="{BB962C8B-B14F-4D97-AF65-F5344CB8AC3E}">
        <p14:creationId xmlns:p14="http://schemas.microsoft.com/office/powerpoint/2010/main" val="339339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Welcome to Facilities Radiation Orientation!</a:t>
            </a:r>
          </a:p>
          <a:p>
            <a:pPr marL="0" indent="0">
              <a:buNone/>
            </a:pPr>
            <a:endParaRPr lang="en-US" dirty="0"/>
          </a:p>
          <a:p>
            <a:pPr marL="0" indent="0">
              <a:buNone/>
            </a:pPr>
            <a:r>
              <a:rPr lang="en-US" dirty="0"/>
              <a:t>This course is provided to all facilities personnel who require unescorted access to laboratories and clinical areas where radioactive material or radiation producing devices are present. This training does not authorize you to work directly with radioactive material or operate radiation producing devices. This presentation will provide essential information to ensure your safety, health, and well-being when working in areas where radioactive material (RAM) or radiation producing devices are used.</a:t>
            </a:r>
          </a:p>
          <a:p>
            <a:endParaRPr lang="en-US" dirty="0"/>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dirty="0"/>
          </a:p>
        </p:txBody>
      </p:sp>
    </p:spTree>
    <p:extLst>
      <p:ext uri="{BB962C8B-B14F-4D97-AF65-F5344CB8AC3E}">
        <p14:creationId xmlns:p14="http://schemas.microsoft.com/office/powerpoint/2010/main" val="388360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2FB7-1F89-64D1-3905-823697DE8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6341A-A3D8-D25D-E992-05121FF0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21570-5CF4-AB64-FCB1-73ABB4C9497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700" dirty="0"/>
              <a:t>Occasionally facilities may need to operate in a radioactive materials area or on a piece of equipment that contains or has contained radioactive materials. </a:t>
            </a:r>
            <a:r>
              <a:rPr lang="en-US" sz="700" dirty="0"/>
              <a:t>Jobs involving areas or items where radiation hazards may exist.  Tasks may involve servicing refrigerators, ventilation systems, plumbing, or general housekeeping to name a few.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t>When you have the need to service equipment and facilities: (1) </a:t>
            </a:r>
            <a:r>
              <a:rPr lang="en-US" sz="800" dirty="0"/>
              <a:t>Contact RSP regarding the need to service equipment or facilities at </a:t>
            </a:r>
            <a:r>
              <a:rPr lang="en-US" sz="800" dirty="0">
                <a:hlinkClick r:id="rId3">
                  <a:extLst>
                    <a:ext uri="{A12FA001-AC4F-418D-AE19-62706E023703}">
                      <ahyp:hlinkClr xmlns:ahyp="http://schemas.microsoft.com/office/drawing/2018/hyperlinkcolor" val="tx"/>
                    </a:ext>
                  </a:extLst>
                </a:hlinkClick>
              </a:rPr>
              <a:t>radsafe@wsu.edu</a:t>
            </a:r>
            <a:r>
              <a:rPr lang="en-US" sz="800" dirty="0"/>
              <a:t>. </a:t>
            </a:r>
          </a:p>
          <a:p>
            <a:pPr marL="0" lvl="0" indent="0" defTabSz="457200">
              <a:lnSpc>
                <a:spcPct val="100000"/>
              </a:lnSpc>
              <a:spcBef>
                <a:spcPts val="0"/>
              </a:spcBef>
              <a:buNone/>
              <a:defRPr/>
            </a:pPr>
            <a:r>
              <a:rPr lang="en-US" sz="800" dirty="0"/>
              <a:t>(2) If you are uncertain whether equipment contains or contained radioactive sources or material, consult with the Authorized User or Laboratory Supervisor. (3) Ensure Authorized User or Laboratory Supervisor surveys and decontaminates equipment used with radioactive materials prior to servicing or disposition of equipment. </a:t>
            </a:r>
          </a:p>
          <a:p>
            <a:pPr marL="0" lvl="0" indent="0" defTabSz="457200">
              <a:lnSpc>
                <a:spcPct val="100000"/>
              </a:lnSpc>
              <a:spcBef>
                <a:spcPts val="0"/>
              </a:spcBef>
              <a:buNone/>
              <a:defRPr/>
            </a:pPr>
            <a:endParaRPr lang="en-US" sz="800" dirty="0"/>
          </a:p>
          <a:p>
            <a:pPr marL="0" lvl="0" indent="0" defTabSz="457200">
              <a:lnSpc>
                <a:spcPct val="100000"/>
              </a:lnSpc>
              <a:spcBef>
                <a:spcPts val="0"/>
              </a:spcBef>
              <a:buNone/>
              <a:defRPr/>
            </a:pPr>
            <a:r>
              <a:rPr lang="en-US" sz="800" dirty="0"/>
              <a:t>The Radiation Safety Program staff will perform property release surveys prior to the transfer of equipment to Surplus Stores or release for unrestricted use. At non-Pullman campuses and Research Stations RSP staff will review the surveys conducted by the authorized users to confirm the equipment and/or area is contamination free.</a:t>
            </a:r>
          </a:p>
          <a:p>
            <a:endParaRPr lang="en-US" dirty="0"/>
          </a:p>
        </p:txBody>
      </p:sp>
      <p:sp>
        <p:nvSpPr>
          <p:cNvPr id="4" name="Slide Number Placeholder 3">
            <a:extLst>
              <a:ext uri="{FF2B5EF4-FFF2-40B4-BE49-F238E27FC236}">
                <a16:creationId xmlns:a16="http://schemas.microsoft.com/office/drawing/2014/main" id="{67E9B0FB-2CE7-2E79-9994-7598D8E71436}"/>
              </a:ext>
            </a:extLst>
          </p:cNvPr>
          <p:cNvSpPr>
            <a:spLocks noGrp="1"/>
          </p:cNvSpPr>
          <p:nvPr>
            <p:ph type="sldNum" sz="quarter" idx="5"/>
          </p:nvPr>
        </p:nvSpPr>
        <p:spPr/>
        <p:txBody>
          <a:bodyPr/>
          <a:lstStyle/>
          <a:p>
            <a:fld id="{85CEC689-B63F-4B6D-AF6D-31DA368AC821}" type="slidenum">
              <a:rPr lang="en-US" smtClean="0"/>
              <a:t>3</a:t>
            </a:fld>
            <a:endParaRPr lang="en-US" dirty="0"/>
          </a:p>
        </p:txBody>
      </p:sp>
    </p:spTree>
    <p:extLst>
      <p:ext uri="{BB962C8B-B14F-4D97-AF65-F5344CB8AC3E}">
        <p14:creationId xmlns:p14="http://schemas.microsoft.com/office/powerpoint/2010/main" val="415099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D722-C4F9-30A3-2B5A-EDCD6984C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D77D-319D-80D8-F7B8-903549DDB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EA89F-966A-1141-B083-F6CC83A4D31B}"/>
              </a:ext>
            </a:extLst>
          </p:cNvPr>
          <p:cNvSpPr>
            <a:spLocks noGrp="1"/>
          </p:cNvSpPr>
          <p:nvPr>
            <p:ph type="body" idx="1"/>
          </p:nvPr>
        </p:nvSpPr>
        <p:spPr/>
        <p:txBody>
          <a:bodyPr/>
          <a:lstStyle/>
          <a:p>
            <a:r>
              <a:rPr lang="en-US" dirty="0"/>
              <a:t>Know your rights and responsibilities as a non-radiation worker.  </a:t>
            </a:r>
          </a:p>
          <a:p>
            <a:r>
              <a:rPr lang="en-US" sz="800" b="1" dirty="0"/>
              <a:t>Be aware of all radiological posting </a:t>
            </a:r>
            <a:r>
              <a:rPr lang="en-US" sz="800" dirty="0"/>
              <a:t>and radioactive material labeled areas and equipment.</a:t>
            </a:r>
          </a:p>
          <a:p>
            <a:r>
              <a:rPr lang="en-US" sz="800" b="1" dirty="0"/>
              <a:t>Do not </a:t>
            </a:r>
            <a:r>
              <a:rPr lang="en-US" sz="800" dirty="0"/>
              <a:t>enter an area containing radioactive material or radiation producing devices without approval by the Authorized User or Laboratory Supervisor. </a:t>
            </a:r>
          </a:p>
          <a:p>
            <a:r>
              <a:rPr lang="en-US" sz="800" b="1" dirty="0"/>
              <a:t>Do not </a:t>
            </a:r>
            <a:r>
              <a:rPr lang="en-US" sz="800" dirty="0"/>
              <a:t>perform tasks for which you do not have training.</a:t>
            </a:r>
          </a:p>
          <a:p>
            <a:r>
              <a:rPr lang="en-US" sz="800" b="1" dirty="0"/>
              <a:t>Do not </a:t>
            </a:r>
            <a:r>
              <a:rPr lang="en-US" sz="800" dirty="0"/>
              <a:t>remove radioactive material, radioactive waste, or devices from laboratory.</a:t>
            </a:r>
          </a:p>
          <a:p>
            <a:r>
              <a:rPr lang="en-US" sz="800" dirty="0"/>
              <a:t>Report water discovered on the floor of a laboratory using radioactive material to the Radiation Safety Program.</a:t>
            </a:r>
          </a:p>
          <a:p>
            <a:endParaRPr lang="en-US" dirty="0"/>
          </a:p>
        </p:txBody>
      </p:sp>
      <p:sp>
        <p:nvSpPr>
          <p:cNvPr id="4" name="Slide Number Placeholder 3">
            <a:extLst>
              <a:ext uri="{FF2B5EF4-FFF2-40B4-BE49-F238E27FC236}">
                <a16:creationId xmlns:a16="http://schemas.microsoft.com/office/drawing/2014/main" id="{BB593539-CA08-FC52-8426-73EBAF3BBE82}"/>
              </a:ext>
            </a:extLst>
          </p:cNvPr>
          <p:cNvSpPr>
            <a:spLocks noGrp="1"/>
          </p:cNvSpPr>
          <p:nvPr>
            <p:ph type="sldNum" sz="quarter" idx="5"/>
          </p:nvPr>
        </p:nvSpPr>
        <p:spPr/>
        <p:txBody>
          <a:bodyPr/>
          <a:lstStyle/>
          <a:p>
            <a:fld id="{85CEC689-B63F-4B6D-AF6D-31DA368AC821}" type="slidenum">
              <a:rPr lang="en-US" smtClean="0"/>
              <a:t>4</a:t>
            </a:fld>
            <a:endParaRPr lang="en-US" dirty="0"/>
          </a:p>
        </p:txBody>
      </p:sp>
    </p:spTree>
    <p:extLst>
      <p:ext uri="{BB962C8B-B14F-4D97-AF65-F5344CB8AC3E}">
        <p14:creationId xmlns:p14="http://schemas.microsoft.com/office/powerpoint/2010/main" val="355781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Non-radiation workers may routine encounter barriers, postings, radiation producing devices, or radioactive materials. </a:t>
            </a:r>
            <a:r>
              <a:rPr lang="en-US" sz="700" dirty="0"/>
              <a:t>All radiological hazards at WSU are easily identifiable with postings and labels containing a black or magenta trefoil on a yellow background with the words “Caution” or “Danger.” A radioactive material sign is posted on all laboratories and clinical areas authorized for radioactive material or radiation producing machine use. The words “CAUTION RADIOACTIVE MATERIALS” are used to indicate the known or potential contamination of a lab item or area. Radiation producing machines encountered at WSU are x-ray producing. These areas are posted with a sign with the “CAUTION X-RAY.”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dirty="0"/>
          </a:p>
          <a:p>
            <a:r>
              <a:rPr lang="en-US" sz="700" b="1" dirty="0"/>
              <a:t>DO NOT </a:t>
            </a:r>
            <a:r>
              <a:rPr lang="en-US" sz="700" dirty="0"/>
              <a:t>remove radioactive material postings.</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5</a:t>
            </a:fld>
            <a:endParaRPr lang="en-US" dirty="0"/>
          </a:p>
        </p:txBody>
      </p:sp>
    </p:spTree>
    <p:extLst>
      <p:ext uri="{BB962C8B-B14F-4D97-AF65-F5344CB8AC3E}">
        <p14:creationId xmlns:p14="http://schemas.microsoft.com/office/powerpoint/2010/main" val="116957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Radioactive material labels are used to communicate contamination hazards.</a:t>
            </a:r>
            <a:endParaRPr lang="en-US" sz="800" dirty="0">
              <a:cs typeface="Arial"/>
            </a:endParaRPr>
          </a:p>
          <a:p>
            <a:r>
              <a:rPr lang="en-US" sz="800" dirty="0"/>
              <a:t>Containers and tools containing or contacting radioactive materials and worker areas where radioactive materials are handled are labeled.</a:t>
            </a:r>
            <a:endParaRPr lang="en-US" sz="800" dirty="0">
              <a:cs typeface="Arial"/>
            </a:endParaRPr>
          </a:p>
          <a:p>
            <a:r>
              <a:rPr lang="en-US" sz="800" b="1" dirty="0"/>
              <a:t>DO NOT </a:t>
            </a:r>
            <a:r>
              <a:rPr lang="en-US" sz="800" dirty="0"/>
              <a:t>handle items with radioactive material labels.</a:t>
            </a:r>
          </a:p>
          <a:p>
            <a:r>
              <a:rPr lang="en-US" sz="800" b="1" dirty="0"/>
              <a:t>DO NOT </a:t>
            </a:r>
            <a:r>
              <a:rPr lang="en-US" sz="800" dirty="0"/>
              <a:t>remove radioactive material labels or stickers. </a:t>
            </a:r>
          </a:p>
          <a:p>
            <a:r>
              <a:rPr lang="en-US" sz="800" b="1" dirty="0"/>
              <a:t>DO NOT </a:t>
            </a:r>
            <a:r>
              <a:rPr lang="en-US" sz="800" dirty="0"/>
              <a:t>remove labeled items from the laboratory.</a:t>
            </a:r>
          </a:p>
          <a:p>
            <a:r>
              <a:rPr lang="en-US" sz="800" dirty="0"/>
              <a:t>Report radioactive material labels or stickers found in the routine trash.</a:t>
            </a:r>
          </a:p>
        </p:txBody>
      </p:sp>
      <p:sp>
        <p:nvSpPr>
          <p:cNvPr id="4" name="Slide Number Placeholder 3"/>
          <p:cNvSpPr>
            <a:spLocks noGrp="1"/>
          </p:cNvSpPr>
          <p:nvPr>
            <p:ph type="sldNum" sz="quarter" idx="5"/>
          </p:nvPr>
        </p:nvSpPr>
        <p:spPr/>
        <p:txBody>
          <a:bodyPr/>
          <a:lstStyle/>
          <a:p>
            <a:fld id="{85CEC689-B63F-4B6D-AF6D-31DA368AC821}" type="slidenum">
              <a:rPr lang="en-US" smtClean="0"/>
              <a:t>6</a:t>
            </a:fld>
            <a:endParaRPr lang="en-US" dirty="0"/>
          </a:p>
        </p:txBody>
      </p:sp>
    </p:spTree>
    <p:extLst>
      <p:ext uri="{BB962C8B-B14F-4D97-AF65-F5344CB8AC3E}">
        <p14:creationId xmlns:p14="http://schemas.microsoft.com/office/powerpoint/2010/main" val="225904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Ask the Authorized User or Laboratory Supervisor for an orientation of the laboratory or area and the location of the radioactive material that may be encountered.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endParaRPr>
          </a:p>
          <a:p>
            <a:r>
              <a:rPr lang="en-US" sz="800" b="1" dirty="0"/>
              <a:t>DO NOT </a:t>
            </a:r>
            <a:r>
              <a:rPr lang="en-US" sz="800" dirty="0"/>
              <a:t>eat, drink, smoke, chew, or apply cosmetics in radiation workspaces.</a:t>
            </a:r>
          </a:p>
          <a:p>
            <a:r>
              <a:rPr lang="en-US" sz="800" b="1" dirty="0"/>
              <a:t>DO NOT </a:t>
            </a:r>
            <a:r>
              <a:rPr lang="en-US" sz="800" dirty="0"/>
              <a:t>store food, drink or personal effects (jewelry, toiletries, and other personal items) in any area container, or refrigerator designated for radioactive materials use or storage.</a:t>
            </a:r>
          </a:p>
          <a:p>
            <a:r>
              <a:rPr lang="en-US" sz="800" dirty="0">
                <a:solidFill>
                  <a:schemeClr val="tx1"/>
                </a:solidFill>
              </a:rPr>
              <a:t>Wear appropriate personal protective equipment for the laboratory or area.</a:t>
            </a:r>
            <a:endParaRPr lang="en-US" sz="800" dirty="0"/>
          </a:p>
          <a:p>
            <a:r>
              <a:rPr lang="en-US" sz="800" b="1" dirty="0"/>
              <a:t>Change </a:t>
            </a:r>
            <a:r>
              <a:rPr lang="en-US" sz="800" dirty="0"/>
              <a:t>gloves frequently and </a:t>
            </a:r>
            <a:r>
              <a:rPr lang="en-US" sz="800" b="1" dirty="0"/>
              <a:t>remove</a:t>
            </a:r>
            <a:r>
              <a:rPr lang="en-US" sz="800" dirty="0"/>
              <a:t> them before leaving the lab. </a:t>
            </a:r>
            <a:r>
              <a:rPr lang="en-US" sz="800" b="1" dirty="0"/>
              <a:t>Never </a:t>
            </a:r>
            <a:r>
              <a:rPr lang="en-US" sz="800" dirty="0"/>
              <a:t>put potentially contaminated gloves in regular trash. </a:t>
            </a:r>
          </a:p>
          <a:p>
            <a:r>
              <a:rPr lang="en-US" sz="800" dirty="0"/>
              <a:t>Monitor hands, clothes and tools frequently after working around radioactive materials. Radiation workers can assist you.</a:t>
            </a:r>
          </a:p>
          <a:p>
            <a:r>
              <a:rPr lang="en-US" sz="800" dirty="0"/>
              <a:t>Always </a:t>
            </a:r>
            <a:r>
              <a:rPr lang="en-US" sz="800" b="1" dirty="0"/>
              <a:t>wash </a:t>
            </a:r>
            <a:r>
              <a:rPr lang="en-US" sz="800" dirty="0"/>
              <a:t>your hands at the completion of work around radioactive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7</a:t>
            </a:fld>
            <a:endParaRPr lang="en-US" dirty="0"/>
          </a:p>
        </p:txBody>
      </p:sp>
    </p:spTree>
    <p:extLst>
      <p:ext uri="{BB962C8B-B14F-4D97-AF65-F5344CB8AC3E}">
        <p14:creationId xmlns:p14="http://schemas.microsoft.com/office/powerpoint/2010/main" val="349046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1400" dirty="0"/>
              <a:t>A Notice to Employees (Form RHF-3) is posted in each laboratory or area authorized for radioactive material use or radiation producing device.</a:t>
            </a:r>
          </a:p>
          <a:p>
            <a:pPr marL="0" indent="0">
              <a:buNone/>
            </a:pPr>
            <a:r>
              <a:rPr lang="en-US" sz="1400" b="0" i="0" dirty="0">
                <a:solidFill>
                  <a:srgbClr val="262626"/>
                </a:solidFill>
                <a:effectLst/>
              </a:rPr>
              <a:t>This form </a:t>
            </a:r>
            <a:r>
              <a:rPr lang="en-US" sz="1400" dirty="0">
                <a:solidFill>
                  <a:srgbClr val="262626"/>
                </a:solidFill>
              </a:rPr>
              <a:t>provides </a:t>
            </a:r>
            <a:r>
              <a:rPr lang="en-US" sz="1400" b="0" i="0" dirty="0">
                <a:solidFill>
                  <a:srgbClr val="262626"/>
                </a:solidFill>
                <a:effectLst/>
              </a:rPr>
              <a:t>contact information for the Washington </a:t>
            </a:r>
            <a:r>
              <a:rPr lang="en-US" sz="1400" dirty="0">
                <a:solidFill>
                  <a:srgbClr val="262626"/>
                </a:solidFill>
              </a:rPr>
              <a:t>State</a:t>
            </a:r>
            <a:r>
              <a:rPr lang="en-US" sz="1400" b="0" i="0" dirty="0">
                <a:solidFill>
                  <a:srgbClr val="262626"/>
                </a:solidFill>
                <a:effectLst/>
              </a:rPr>
              <a:t> DOH, the agency that regulates the use of Radioactive Materials in Washington. </a:t>
            </a:r>
          </a:p>
          <a:p>
            <a:pPr marL="0" indent="0">
              <a:buNone/>
            </a:pPr>
            <a:r>
              <a:rPr lang="en-US" sz="1400" dirty="0">
                <a:solidFill>
                  <a:srgbClr val="262626"/>
                </a:solidFill>
              </a:rPr>
              <a:t>Your responsibilities and rights are listed on this form.</a:t>
            </a:r>
          </a:p>
          <a:p>
            <a:endParaRPr lang="en-US" sz="1400" b="1" dirty="0"/>
          </a:p>
        </p:txBody>
      </p:sp>
      <p:sp>
        <p:nvSpPr>
          <p:cNvPr id="4" name="Slide Number Placeholder 3"/>
          <p:cNvSpPr>
            <a:spLocks noGrp="1"/>
          </p:cNvSpPr>
          <p:nvPr>
            <p:ph type="sldNum" sz="quarter" idx="5"/>
          </p:nvPr>
        </p:nvSpPr>
        <p:spPr/>
        <p:txBody>
          <a:bodyPr/>
          <a:lstStyle/>
          <a:p>
            <a:fld id="{85CEC689-B63F-4B6D-AF6D-31DA368AC821}" type="slidenum">
              <a:rPr lang="en-US" smtClean="0"/>
              <a:t>8</a:t>
            </a:fld>
            <a:endParaRPr lang="en-US" dirty="0"/>
          </a:p>
        </p:txBody>
      </p:sp>
    </p:spTree>
    <p:extLst>
      <p:ext uri="{BB962C8B-B14F-4D97-AF65-F5344CB8AC3E}">
        <p14:creationId xmlns:p14="http://schemas.microsoft.com/office/powerpoint/2010/main" val="422650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Emergency contact information and emergency laboratory procedures for incidents involving radiation exposure or radioactive materials are posted in each laboratory.</a:t>
            </a:r>
          </a:p>
        </p:txBody>
      </p:sp>
      <p:sp>
        <p:nvSpPr>
          <p:cNvPr id="4" name="Slide Number Placeholder 3"/>
          <p:cNvSpPr>
            <a:spLocks noGrp="1"/>
          </p:cNvSpPr>
          <p:nvPr>
            <p:ph type="sldNum" sz="quarter" idx="5"/>
          </p:nvPr>
        </p:nvSpPr>
        <p:spPr/>
        <p:txBody>
          <a:bodyPr/>
          <a:lstStyle/>
          <a:p>
            <a:fld id="{85CEC689-B63F-4B6D-AF6D-31DA368AC821}" type="slidenum">
              <a:rPr lang="en-US" smtClean="0"/>
              <a:t>9</a:t>
            </a:fld>
            <a:endParaRPr lang="en-US" dirty="0"/>
          </a:p>
        </p:txBody>
      </p:sp>
    </p:spTree>
    <p:extLst>
      <p:ext uri="{BB962C8B-B14F-4D97-AF65-F5344CB8AC3E}">
        <p14:creationId xmlns:p14="http://schemas.microsoft.com/office/powerpoint/2010/main" val="303097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dirty="0"/>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dirty="0"/>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dirty="0"/>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dirty="0"/>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dirty="0"/>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dirty="0"/>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dirty="0"/>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dirty="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ommons.wikimedia.org/wiki/File:Eo_circle_green_white_checkmark.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radsafe@wsu.ed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693055"/>
            <a:ext cx="9144000" cy="1832919"/>
          </a:xfrm>
        </p:spPr>
        <p:txBody>
          <a:bodyPr/>
          <a:lstStyle/>
          <a:p>
            <a:r>
              <a:rPr lang="en-US" dirty="0"/>
              <a:t>Facilities Radiation Orientation</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22359"/>
            <a:ext cx="9144000" cy="1137708"/>
          </a:xfrm>
        </p:spPr>
        <p:txBody>
          <a:bodyPr>
            <a:normAutofit/>
          </a:bodyPr>
          <a:lstStyle/>
          <a:p>
            <a:r>
              <a:rPr lang="en-US" dirty="0"/>
              <a:t>Washington State University Radiation Safety Program</a:t>
            </a:r>
          </a:p>
        </p:txBody>
      </p:sp>
    </p:spTree>
    <p:extLst>
      <p:ext uri="{BB962C8B-B14F-4D97-AF65-F5344CB8AC3E}">
        <p14:creationId xmlns:p14="http://schemas.microsoft.com/office/powerpoint/2010/main" val="3211284466"/>
      </p:ext>
    </p:extLst>
  </p:cSld>
  <p:clrMapOvr>
    <a:masterClrMapping/>
  </p:clrMapOvr>
  <mc:AlternateContent xmlns:mc="http://schemas.openxmlformats.org/markup-compatibility/2006" xmlns:p14="http://schemas.microsoft.com/office/powerpoint/2010/main">
    <mc:Choice Requires="p14">
      <p:transition spd="slow" p14:dur="2000" advTm="4889"/>
    </mc:Choice>
    <mc:Fallback xmlns="">
      <p:transition spd="slow" advTm="48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7F0C3-B063-5DC5-9208-3775EDD957C9}"/>
              </a:ext>
            </a:extLst>
          </p:cNvPr>
          <p:cNvSpPr>
            <a:spLocks noGrp="1"/>
          </p:cNvSpPr>
          <p:nvPr>
            <p:ph idx="1"/>
          </p:nvPr>
        </p:nvSpPr>
        <p:spPr>
          <a:xfrm>
            <a:off x="1414914" y="2229633"/>
            <a:ext cx="10212404" cy="1756378"/>
          </a:xfrm>
        </p:spPr>
        <p:txBody>
          <a:bodyPr/>
          <a:lstStyle/>
          <a:p>
            <a:r>
              <a:rPr lang="en-US" sz="2000" dirty="0"/>
              <a:t>If Life Safety and/or Fire Response is needed, dial </a:t>
            </a:r>
            <a:r>
              <a:rPr lang="en-US" sz="2000" b="1" dirty="0"/>
              <a:t>911 </a:t>
            </a:r>
            <a:r>
              <a:rPr lang="en-US" sz="2000" dirty="0"/>
              <a:t>first</a:t>
            </a:r>
            <a:endParaRPr lang="en-US" sz="2000" b="1" dirty="0"/>
          </a:p>
          <a:p>
            <a:r>
              <a:rPr lang="en-US" sz="2000" dirty="0"/>
              <a:t>Do not hang up until First Responders arrive, provide basic first aid</a:t>
            </a:r>
          </a:p>
          <a:p>
            <a:r>
              <a:rPr lang="en-US" sz="2000" dirty="0"/>
              <a:t>For uncontrollable flooding from a plumbing or roof leak, contact WSU Facilities at </a:t>
            </a:r>
            <a:r>
              <a:rPr lang="en-US" sz="2000" b="1" dirty="0"/>
              <a:t>509-335-9000</a:t>
            </a:r>
          </a:p>
          <a:p>
            <a:r>
              <a:rPr lang="en-US" sz="2000" dirty="0"/>
              <a:t>For incidents involving radioactive materials or radiation producing machines contact the Lab Supervisor or Authorized User and Radiation Safety Program personnel. Contact information is posted in the lab or online at rso.wsu.edu/contacts/.</a:t>
            </a:r>
          </a:p>
          <a:p>
            <a:r>
              <a:rPr lang="en-US" sz="2000" dirty="0"/>
              <a:t>Incidents that occur after hours and on weekends, contact Facilities Dispatch at </a:t>
            </a:r>
            <a:r>
              <a:rPr lang="en-US" sz="2000" b="1" dirty="0"/>
              <a:t>509-335-9000</a:t>
            </a:r>
            <a:r>
              <a:rPr lang="en-US" sz="2000" dirty="0"/>
              <a:t>. They will notify appropriate RSP personnel.</a:t>
            </a:r>
          </a:p>
          <a:p>
            <a:r>
              <a:rPr lang="en-US" sz="2000" dirty="0"/>
              <a:t>Emergency contact information is posted in the lab or area containing radiation producing devices. </a:t>
            </a:r>
          </a:p>
          <a:p>
            <a:r>
              <a:rPr lang="en-US" sz="2000" b="1" dirty="0"/>
              <a:t>Do not hesitate to report radioactive material spills!</a:t>
            </a:r>
          </a:p>
          <a:p>
            <a:r>
              <a:rPr lang="en-US" sz="2000" dirty="0"/>
              <a:t>Report water found on the floor of a laboratory using radioactive material to RSP.</a:t>
            </a:r>
          </a:p>
          <a:p>
            <a:pPr marL="0" indent="0">
              <a:buNone/>
            </a:pPr>
            <a:endParaRPr lang="en-US" dirty="0"/>
          </a:p>
        </p:txBody>
      </p:sp>
      <p:sp>
        <p:nvSpPr>
          <p:cNvPr id="3" name="Title 2">
            <a:extLst>
              <a:ext uri="{FF2B5EF4-FFF2-40B4-BE49-F238E27FC236}">
                <a16:creationId xmlns:a16="http://schemas.microsoft.com/office/drawing/2014/main" id="{115D5AA1-D0AB-1A06-3FB3-79FE0ED786C2}"/>
              </a:ext>
            </a:extLst>
          </p:cNvPr>
          <p:cNvSpPr>
            <a:spLocks noGrp="1"/>
          </p:cNvSpPr>
          <p:nvPr>
            <p:ph type="title"/>
          </p:nvPr>
        </p:nvSpPr>
        <p:spPr/>
        <p:txBody>
          <a:bodyPr/>
          <a:lstStyle/>
          <a:p>
            <a:r>
              <a:rPr lang="en-US" sz="4000" dirty="0"/>
              <a:t>Incidents/Spill Assistance</a:t>
            </a:r>
          </a:p>
        </p:txBody>
      </p:sp>
    </p:spTree>
    <p:extLst>
      <p:ext uri="{BB962C8B-B14F-4D97-AF65-F5344CB8AC3E}">
        <p14:creationId xmlns:p14="http://schemas.microsoft.com/office/powerpoint/2010/main" val="112002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838C4D-9AED-05DC-356A-69C4607FB80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787" r="19321" b="-2"/>
          <a:stretch>
            <a:fillRect/>
          </a:stretch>
        </p:blipFill>
        <p:spPr bwMode="auto">
          <a:xfrm rot="5400000">
            <a:off x="1904604" y="2038094"/>
            <a:ext cx="3377132" cy="3623990"/>
          </a:xfrm>
          <a:prstGeom prst="rect">
            <a:avLst/>
          </a:prstGeom>
          <a:solidFill>
            <a:srgbClr val="FFFFFF"/>
          </a:solidFill>
        </p:spPr>
      </p:pic>
      <p:sp>
        <p:nvSpPr>
          <p:cNvPr id="2" name="Content Placeholder 1">
            <a:extLst>
              <a:ext uri="{FF2B5EF4-FFF2-40B4-BE49-F238E27FC236}">
                <a16:creationId xmlns:a16="http://schemas.microsoft.com/office/drawing/2014/main" id="{13C9F16F-83F2-91D5-EC21-C891847CA069}"/>
              </a:ext>
            </a:extLst>
          </p:cNvPr>
          <p:cNvSpPr>
            <a:spLocks noGrp="1"/>
          </p:cNvSpPr>
          <p:nvPr>
            <p:ph sz="half" idx="2"/>
          </p:nvPr>
        </p:nvSpPr>
        <p:spPr>
          <a:xfrm>
            <a:off x="5812972" y="2161522"/>
            <a:ext cx="5933552" cy="4276855"/>
          </a:xfrm>
        </p:spPr>
        <p:txBody>
          <a:bodyPr anchor="t">
            <a:normAutofit/>
          </a:bodyPr>
          <a:lstStyle/>
          <a:p>
            <a:pPr marL="0" indent="0">
              <a:buNone/>
            </a:pPr>
            <a:r>
              <a:rPr lang="en-US" sz="2000" dirty="0"/>
              <a:t>Licensed radioactive material and registered radiation producing machines must be secured and controlled to prevent unauthorized assess or removal from the place of storage.</a:t>
            </a:r>
            <a:endParaRPr lang="en-US" sz="2000" b="0" i="0" dirty="0">
              <a:effectLst/>
            </a:endParaRPr>
          </a:p>
          <a:p>
            <a:r>
              <a:rPr lang="en-US" sz="2000" b="1" dirty="0"/>
              <a:t>DO NOT </a:t>
            </a:r>
            <a:r>
              <a:rPr lang="en-US" sz="2000" dirty="0"/>
              <a:t>enter areas with radioactive material or radiation producing machines without the authorization of the Authorized User or Laboratory Supervisor. If an area has a radioactive material sign, assume radioactive material is present.</a:t>
            </a:r>
            <a:endParaRPr lang="en-US" sz="2000" b="0" i="0" dirty="0">
              <a:effectLst/>
            </a:endParaRPr>
          </a:p>
          <a:p>
            <a:pPr marL="0" indent="0">
              <a:buNone/>
            </a:pPr>
            <a:r>
              <a:rPr lang="en-US" sz="2000" b="0" i="0" dirty="0">
                <a:effectLst/>
              </a:rPr>
              <a:t>Licensed radioactive materials in an unrestricted area and not in storage shall be under the constant surveillance and immediate control of the</a:t>
            </a:r>
            <a:r>
              <a:rPr lang="en-US" sz="2000" dirty="0"/>
              <a:t> user</a:t>
            </a:r>
            <a:r>
              <a:rPr lang="en-US" sz="2000" b="0" i="0" dirty="0">
                <a:effectLst/>
              </a:rPr>
              <a:t>. </a:t>
            </a:r>
          </a:p>
          <a:p>
            <a:r>
              <a:rPr lang="en-US" sz="2000" dirty="0"/>
              <a:t>If you find unattended radioactive material, do not handle the material and notify the RSP staff.</a:t>
            </a:r>
          </a:p>
          <a:p>
            <a:pPr marL="0" indent="0">
              <a:buNone/>
            </a:pPr>
            <a:endParaRPr lang="en-US" sz="1500" dirty="0"/>
          </a:p>
          <a:p>
            <a:pPr marL="0" indent="0">
              <a:buNone/>
            </a:pPr>
            <a:endParaRPr lang="en-US" sz="1500" dirty="0"/>
          </a:p>
        </p:txBody>
      </p:sp>
      <p:sp>
        <p:nvSpPr>
          <p:cNvPr id="4" name="Title 3">
            <a:extLst>
              <a:ext uri="{FF2B5EF4-FFF2-40B4-BE49-F238E27FC236}">
                <a16:creationId xmlns:a16="http://schemas.microsoft.com/office/drawing/2014/main" id="{91AF8822-1300-EDED-22C1-689C9D142EEB}"/>
              </a:ext>
            </a:extLst>
          </p:cNvPr>
          <p:cNvSpPr>
            <a:spLocks noGrp="1"/>
          </p:cNvSpPr>
          <p:nvPr>
            <p:ph type="title"/>
          </p:nvPr>
        </p:nvSpPr>
        <p:spPr>
          <a:xfrm>
            <a:off x="1781174" y="355078"/>
            <a:ext cx="9348789" cy="1185623"/>
          </a:xfrm>
        </p:spPr>
        <p:txBody>
          <a:bodyPr anchor="b">
            <a:normAutofit/>
          </a:bodyPr>
          <a:lstStyle/>
          <a:p>
            <a:r>
              <a:rPr lang="en-US" sz="3100"/>
              <a:t>Security and Control of Radioactive Material and Radiation Producing Machines</a:t>
            </a:r>
          </a:p>
        </p:txBody>
      </p:sp>
    </p:spTree>
    <p:extLst>
      <p:ext uri="{BB962C8B-B14F-4D97-AF65-F5344CB8AC3E}">
        <p14:creationId xmlns:p14="http://schemas.microsoft.com/office/powerpoint/2010/main" val="3663039605"/>
      </p:ext>
    </p:extLst>
  </p:cSld>
  <p:clrMapOvr>
    <a:masterClrMapping/>
  </p:clrMapOvr>
  <mc:AlternateContent xmlns:mc="http://schemas.openxmlformats.org/markup-compatibility/2006" xmlns:p14="http://schemas.microsoft.com/office/powerpoint/2010/main">
    <mc:Choice Requires="p14">
      <p:transition spd="slow" p14:dur="2000" advTm="43194"/>
    </mc:Choice>
    <mc:Fallback xmlns="">
      <p:transition spd="slow" advTm="431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32BC8-CDD0-5571-0779-9DDAC3A090EC}"/>
              </a:ext>
            </a:extLst>
          </p:cNvPr>
          <p:cNvSpPr>
            <a:spLocks noGrp="1"/>
          </p:cNvSpPr>
          <p:nvPr>
            <p:ph sz="half" idx="1"/>
          </p:nvPr>
        </p:nvSpPr>
        <p:spPr>
          <a:xfrm>
            <a:off x="1511166" y="2161522"/>
            <a:ext cx="4859489" cy="4276855"/>
          </a:xfrm>
        </p:spPr>
        <p:txBody>
          <a:bodyPr/>
          <a:lstStyle/>
          <a:p>
            <a:pPr marL="0" indent="0">
              <a:buNone/>
            </a:pPr>
            <a:r>
              <a:rPr lang="en-US" dirty="0"/>
              <a:t>Thank you for completing the Facilities Radiation Orientation!</a:t>
            </a:r>
          </a:p>
          <a:p>
            <a:pPr marL="0" indent="0">
              <a:buNone/>
            </a:pPr>
            <a:endParaRPr lang="en-US" dirty="0"/>
          </a:p>
          <a:p>
            <a:pPr marL="0" indent="0">
              <a:buNone/>
            </a:pPr>
            <a:r>
              <a:rPr lang="en-US" dirty="0"/>
              <a:t>If you have any questions, contact the Radiation Safety Program at radsafe@wsu.edu.</a:t>
            </a:r>
          </a:p>
          <a:p>
            <a:pPr marL="0" indent="0">
              <a:buNone/>
            </a:pPr>
            <a:endParaRPr lang="en-US" dirty="0"/>
          </a:p>
        </p:txBody>
      </p:sp>
      <p:sp>
        <p:nvSpPr>
          <p:cNvPr id="4" name="Title 3">
            <a:extLst>
              <a:ext uri="{FF2B5EF4-FFF2-40B4-BE49-F238E27FC236}">
                <a16:creationId xmlns:a16="http://schemas.microsoft.com/office/drawing/2014/main" id="{5687A9C8-7507-B120-C608-A2193DE6DE75}"/>
              </a:ext>
            </a:extLst>
          </p:cNvPr>
          <p:cNvSpPr>
            <a:spLocks noGrp="1"/>
          </p:cNvSpPr>
          <p:nvPr>
            <p:ph type="title"/>
          </p:nvPr>
        </p:nvSpPr>
        <p:spPr/>
        <p:txBody>
          <a:bodyPr/>
          <a:lstStyle/>
          <a:p>
            <a:r>
              <a:rPr lang="en-US" dirty="0"/>
              <a:t>Thank You!</a:t>
            </a:r>
          </a:p>
        </p:txBody>
      </p:sp>
      <p:pic>
        <p:nvPicPr>
          <p:cNvPr id="5" name="Content Placeholder 5" descr="A green check mark in a circle&#10;&#10;AI-generated content may be incorrect.">
            <a:extLst>
              <a:ext uri="{FF2B5EF4-FFF2-40B4-BE49-F238E27FC236}">
                <a16:creationId xmlns:a16="http://schemas.microsoft.com/office/drawing/2014/main" id="{A927FAE8-21BC-9DAA-38C1-B324D3F0DCE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38205" y="2981344"/>
            <a:ext cx="2172620" cy="2172620"/>
          </a:xfrm>
        </p:spPr>
      </p:pic>
    </p:spTree>
    <p:extLst>
      <p:ext uri="{BB962C8B-B14F-4D97-AF65-F5344CB8AC3E}">
        <p14:creationId xmlns:p14="http://schemas.microsoft.com/office/powerpoint/2010/main" val="1728030883"/>
      </p:ext>
    </p:extLst>
  </p:cSld>
  <p:clrMapOvr>
    <a:masterClrMapping/>
  </p:clrMapOvr>
  <mc:AlternateContent xmlns:mc="http://schemas.openxmlformats.org/markup-compatibility/2006" xmlns:p14="http://schemas.microsoft.com/office/powerpoint/2010/main">
    <mc:Choice Requires="p14">
      <p:transition spd="slow" p14:dur="2000" advTm="8120"/>
    </mc:Choice>
    <mc:Fallback xmlns="">
      <p:transition spd="slow" advTm="81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A54DB-8F12-076F-321D-1EFE8043C643}"/>
              </a:ext>
            </a:extLst>
          </p:cNvPr>
          <p:cNvSpPr>
            <a:spLocks noGrp="1"/>
          </p:cNvSpPr>
          <p:nvPr>
            <p:ph sz="half" idx="1"/>
          </p:nvPr>
        </p:nvSpPr>
        <p:spPr>
          <a:xfrm>
            <a:off x="1155700" y="1803400"/>
            <a:ext cx="5214955" cy="4634977"/>
          </a:xfrm>
        </p:spPr>
        <p:txBody>
          <a:bodyPr anchor="t">
            <a:normAutofit fontScale="70000" lnSpcReduction="20000"/>
          </a:bodyPr>
          <a:lstStyle/>
          <a:p>
            <a:pPr marL="0" indent="0">
              <a:buNone/>
            </a:pPr>
            <a:r>
              <a:rPr lang="en-US" dirty="0"/>
              <a:t>Welcome to Facilities Radiation Orientation!</a:t>
            </a:r>
          </a:p>
          <a:p>
            <a:pPr marL="0" indent="0">
              <a:buNone/>
            </a:pPr>
            <a:endParaRPr lang="en-US" dirty="0"/>
          </a:p>
          <a:p>
            <a:pPr marL="0" indent="0">
              <a:buNone/>
            </a:pPr>
            <a:r>
              <a:rPr lang="en-US" dirty="0"/>
              <a:t>This course is provided to all facilities personnel who require unescorted access to laboratories and clinical areas where radioactive material or radiation producing devices are present. </a:t>
            </a:r>
          </a:p>
          <a:p>
            <a:pPr marL="0" indent="0">
              <a:buNone/>
            </a:pPr>
            <a:endParaRPr lang="en-US" dirty="0"/>
          </a:p>
          <a:p>
            <a:pPr marL="0" indent="0">
              <a:buNone/>
            </a:pPr>
            <a:r>
              <a:rPr lang="en-US" dirty="0"/>
              <a:t>This training does not authorize you to work directly with radioactive material or operate radiation producing devices.</a:t>
            </a:r>
          </a:p>
          <a:p>
            <a:pPr marL="0" indent="0">
              <a:buNone/>
            </a:pPr>
            <a:endParaRPr lang="en-US" dirty="0"/>
          </a:p>
          <a:p>
            <a:pPr marL="0" indent="0">
              <a:buNone/>
            </a:pPr>
            <a:r>
              <a:rPr lang="en-US" dirty="0"/>
              <a:t>This presentation will provide essential information to ensure your safety, health, and well-being when working in areas where radioactive material (RAM) or radiation producing devices are used.</a:t>
            </a:r>
          </a:p>
          <a:p>
            <a:pPr marL="0" indent="0">
              <a:buNone/>
            </a:pPr>
            <a:r>
              <a:rPr lang="en-US" dirty="0"/>
              <a:t> </a:t>
            </a:r>
          </a:p>
        </p:txBody>
      </p:sp>
      <p:pic>
        <p:nvPicPr>
          <p:cNvPr id="1028" name="Picture 4" descr="New technique 'sees' radioactive material even after it's gone | The  College of Engineering at NC State University">
            <a:extLst>
              <a:ext uri="{FF2B5EF4-FFF2-40B4-BE49-F238E27FC236}">
                <a16:creationId xmlns:a16="http://schemas.microsoft.com/office/drawing/2014/main" id="{5EF300F2-D09E-0090-94C8-ED94B8D3AC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94" r="29046" b="-1"/>
          <a:stretch>
            <a:fillRect/>
          </a:stretch>
        </p:blipFill>
        <p:spPr bwMode="auto">
          <a:xfrm>
            <a:off x="6815136" y="2161522"/>
            <a:ext cx="4931387" cy="4276855"/>
          </a:xfrm>
          <a:prstGeom prst="rect">
            <a:avLst/>
          </a:prstGeom>
          <a:solidFill>
            <a:srgbClr val="FFFFFF"/>
          </a:solidFill>
        </p:spPr>
      </p:pic>
      <p:sp>
        <p:nvSpPr>
          <p:cNvPr id="4" name="Title 3">
            <a:extLst>
              <a:ext uri="{FF2B5EF4-FFF2-40B4-BE49-F238E27FC236}">
                <a16:creationId xmlns:a16="http://schemas.microsoft.com/office/drawing/2014/main" id="{24479CB7-490D-390E-A7F3-0C55C6AB7421}"/>
              </a:ext>
            </a:extLst>
          </p:cNvPr>
          <p:cNvSpPr>
            <a:spLocks noGrp="1"/>
          </p:cNvSpPr>
          <p:nvPr>
            <p:ph type="title"/>
          </p:nvPr>
        </p:nvSpPr>
        <p:spPr>
          <a:xfrm>
            <a:off x="1781174" y="355078"/>
            <a:ext cx="9348789" cy="1185623"/>
          </a:xfrm>
        </p:spPr>
        <p:txBody>
          <a:bodyPr anchor="b">
            <a:normAutofit/>
          </a:bodyPr>
          <a:lstStyle/>
          <a:p>
            <a:r>
              <a:rPr lang="en-US" sz="4100" dirty="0"/>
              <a:t>Welcome to Facilities Radiation Orientation</a:t>
            </a:r>
          </a:p>
        </p:txBody>
      </p:sp>
    </p:spTree>
    <p:extLst>
      <p:ext uri="{BB962C8B-B14F-4D97-AF65-F5344CB8AC3E}">
        <p14:creationId xmlns:p14="http://schemas.microsoft.com/office/powerpoint/2010/main" val="4075339239"/>
      </p:ext>
    </p:extLst>
  </p:cSld>
  <p:clrMapOvr>
    <a:masterClrMapping/>
  </p:clrMapOvr>
  <mc:AlternateContent xmlns:mc="http://schemas.openxmlformats.org/markup-compatibility/2006" xmlns:p14="http://schemas.microsoft.com/office/powerpoint/2010/main">
    <mc:Choice Requires="p14">
      <p:transition spd="slow" p14:dur="2000" advTm="12358"/>
    </mc:Choice>
    <mc:Fallback xmlns="">
      <p:transition spd="slow" advTm="1235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AD9C-79D9-2F2E-341A-C56A0AC65AD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9C680A-49AF-31FE-D7D0-0F68DE475706}"/>
              </a:ext>
            </a:extLst>
          </p:cNvPr>
          <p:cNvSpPr>
            <a:spLocks noGrp="1"/>
          </p:cNvSpPr>
          <p:nvPr>
            <p:ph sz="quarter" idx="4"/>
          </p:nvPr>
        </p:nvSpPr>
        <p:spPr>
          <a:xfrm>
            <a:off x="1228481" y="2112805"/>
            <a:ext cx="7193624" cy="4406643"/>
          </a:xfrm>
        </p:spPr>
        <p:txBody>
          <a:bodyPr/>
          <a:lstStyle/>
          <a:p>
            <a:pPr marL="0" lvl="0" indent="0" defTabSz="457200">
              <a:lnSpc>
                <a:spcPct val="100000"/>
              </a:lnSpc>
              <a:spcBef>
                <a:spcPts val="0"/>
              </a:spcBef>
              <a:buNone/>
              <a:defRPr/>
            </a:pPr>
            <a:r>
              <a:rPr lang="en-US" sz="1800" dirty="0"/>
              <a:t>Contact RSP regarding the need to service equipment or facilities at </a:t>
            </a:r>
            <a:r>
              <a:rPr lang="en-US" sz="1800" dirty="0">
                <a:hlinkClick r:id="rId3">
                  <a:extLst>
                    <a:ext uri="{A12FA001-AC4F-418D-AE19-62706E023703}">
                      <ahyp:hlinkClr xmlns:ahyp="http://schemas.microsoft.com/office/drawing/2018/hyperlinkcolor" val="tx"/>
                    </a:ext>
                  </a:extLst>
                </a:hlinkClick>
              </a:rPr>
              <a:t>radsafe@wsu.edu</a:t>
            </a:r>
            <a:r>
              <a:rPr lang="en-US" sz="1800" dirty="0"/>
              <a:t>. </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If you are uncertain whether equipment contains or contained radioactive sources or material, consult with the Authorized User or Laboratory Supervisor.</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Ensure Authorized User or Laboratory Supervisor surveys and decontaminates equipment used with radioactive materials prior to servicing or disposition of equipment. </a:t>
            </a:r>
          </a:p>
          <a:p>
            <a:pPr marL="0" lvl="0" indent="0" defTabSz="457200">
              <a:lnSpc>
                <a:spcPct val="100000"/>
              </a:lnSpc>
              <a:spcBef>
                <a:spcPts val="0"/>
              </a:spcBef>
              <a:buNone/>
              <a:defRPr/>
            </a:pPr>
            <a:endParaRPr lang="en-US" sz="1800" dirty="0"/>
          </a:p>
          <a:p>
            <a:pPr marL="0" lvl="0" indent="0" defTabSz="457200">
              <a:lnSpc>
                <a:spcPct val="100000"/>
              </a:lnSpc>
              <a:spcBef>
                <a:spcPts val="0"/>
              </a:spcBef>
              <a:buNone/>
              <a:defRPr/>
            </a:pPr>
            <a:r>
              <a:rPr lang="en-US" sz="1800" dirty="0"/>
              <a:t>The Radiation Safety Program staff will perform property release surveys prior to the transfer of equipment to Surplus Stores or release for unrestricted use. At non-Pullman campuses and Research Stations RSP staff will review the surveys conducted by the authorized users to confirm the equipment and/or area is contamination free.</a:t>
            </a:r>
          </a:p>
          <a:p>
            <a:pPr marL="0" indent="0">
              <a:buNone/>
            </a:pPr>
            <a:endParaRPr lang="en-US" sz="1600" b="1" dirty="0"/>
          </a:p>
        </p:txBody>
      </p:sp>
      <p:sp>
        <p:nvSpPr>
          <p:cNvPr id="6" name="Title 5">
            <a:extLst>
              <a:ext uri="{FF2B5EF4-FFF2-40B4-BE49-F238E27FC236}">
                <a16:creationId xmlns:a16="http://schemas.microsoft.com/office/drawing/2014/main" id="{6F365381-C424-D1F9-F015-E1D5AE3D811D}"/>
              </a:ext>
            </a:extLst>
          </p:cNvPr>
          <p:cNvSpPr>
            <a:spLocks noGrp="1"/>
          </p:cNvSpPr>
          <p:nvPr>
            <p:ph type="title"/>
          </p:nvPr>
        </p:nvSpPr>
        <p:spPr/>
        <p:txBody>
          <a:bodyPr/>
          <a:lstStyle/>
          <a:p>
            <a:r>
              <a:rPr lang="en-US" dirty="0"/>
              <a:t>Process for Servicing Equipment or Facilities</a:t>
            </a:r>
          </a:p>
        </p:txBody>
      </p:sp>
      <p:pic>
        <p:nvPicPr>
          <p:cNvPr id="9" name="Picture 8">
            <a:extLst>
              <a:ext uri="{FF2B5EF4-FFF2-40B4-BE49-F238E27FC236}">
                <a16:creationId xmlns:a16="http://schemas.microsoft.com/office/drawing/2014/main" id="{2304B787-3D44-20F4-EFFF-9F88EFACF0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6669" y="2112805"/>
            <a:ext cx="2553692" cy="1915269"/>
          </a:xfrm>
          <a:prstGeom prst="rect">
            <a:avLst/>
          </a:prstGeom>
        </p:spPr>
      </p:pic>
      <p:pic>
        <p:nvPicPr>
          <p:cNvPr id="4" name="Picture 3">
            <a:extLst>
              <a:ext uri="{FF2B5EF4-FFF2-40B4-BE49-F238E27FC236}">
                <a16:creationId xmlns:a16="http://schemas.microsoft.com/office/drawing/2014/main" id="{5655CD7C-5684-0D04-E14A-0B7A2B4F9E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36059" y="4587653"/>
            <a:ext cx="2553692" cy="1915269"/>
          </a:xfrm>
          <a:prstGeom prst="rect">
            <a:avLst/>
          </a:prstGeom>
        </p:spPr>
      </p:pic>
    </p:spTree>
    <p:extLst>
      <p:ext uri="{BB962C8B-B14F-4D97-AF65-F5344CB8AC3E}">
        <p14:creationId xmlns:p14="http://schemas.microsoft.com/office/powerpoint/2010/main" val="371434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76FC-DD29-FA6C-C9A8-7DF263DCCD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865EF-AB59-5C35-E765-894D91253140}"/>
              </a:ext>
            </a:extLst>
          </p:cNvPr>
          <p:cNvSpPr>
            <a:spLocks noGrp="1"/>
          </p:cNvSpPr>
          <p:nvPr>
            <p:ph idx="1"/>
          </p:nvPr>
        </p:nvSpPr>
        <p:spPr/>
        <p:txBody>
          <a:bodyPr/>
          <a:lstStyle/>
          <a:p>
            <a:r>
              <a:rPr lang="en-US" sz="2400" b="1" dirty="0"/>
              <a:t>Be aware of all radiological posting </a:t>
            </a:r>
            <a:r>
              <a:rPr lang="en-US" sz="2400" dirty="0"/>
              <a:t>and radioactive material labeled areas and equipment.</a:t>
            </a:r>
          </a:p>
          <a:p>
            <a:r>
              <a:rPr lang="en-US" sz="2400" b="1" dirty="0"/>
              <a:t>Do not </a:t>
            </a:r>
            <a:r>
              <a:rPr lang="en-US" sz="2400" dirty="0"/>
              <a:t>enter an area containing radioactive material or radiation producing devices without approval by the Authorized User or Laboratory Supervisor. </a:t>
            </a:r>
          </a:p>
          <a:p>
            <a:r>
              <a:rPr lang="en-US" sz="2400" b="1" dirty="0"/>
              <a:t>Do not </a:t>
            </a:r>
            <a:r>
              <a:rPr lang="en-US" sz="2400" dirty="0"/>
              <a:t>perform tasks for which you do not have training.</a:t>
            </a:r>
          </a:p>
          <a:p>
            <a:r>
              <a:rPr lang="en-US" sz="2400" b="1" dirty="0"/>
              <a:t>Do not </a:t>
            </a:r>
            <a:r>
              <a:rPr lang="en-US" sz="2400" dirty="0"/>
              <a:t>remove radioactive material, radioactive waste, or devices from laboratory.</a:t>
            </a:r>
          </a:p>
          <a:p>
            <a:r>
              <a:rPr lang="en-US" sz="2400" dirty="0"/>
              <a:t>Report water discovered on the floor of a laboratory using radioactive material to the Radiation Safety Program.</a:t>
            </a:r>
          </a:p>
        </p:txBody>
      </p:sp>
      <p:sp>
        <p:nvSpPr>
          <p:cNvPr id="3" name="Title 2">
            <a:extLst>
              <a:ext uri="{FF2B5EF4-FFF2-40B4-BE49-F238E27FC236}">
                <a16:creationId xmlns:a16="http://schemas.microsoft.com/office/drawing/2014/main" id="{2DD22293-BA3C-5365-350F-1BA2766734BF}"/>
              </a:ext>
            </a:extLst>
          </p:cNvPr>
          <p:cNvSpPr>
            <a:spLocks noGrp="1"/>
          </p:cNvSpPr>
          <p:nvPr>
            <p:ph type="title"/>
          </p:nvPr>
        </p:nvSpPr>
        <p:spPr/>
        <p:txBody>
          <a:bodyPr/>
          <a:lstStyle/>
          <a:p>
            <a:r>
              <a:rPr lang="en-US" dirty="0"/>
              <a:t>Non-radiation Worker Rights and Responsibilities</a:t>
            </a:r>
          </a:p>
        </p:txBody>
      </p:sp>
    </p:spTree>
    <p:extLst>
      <p:ext uri="{BB962C8B-B14F-4D97-AF65-F5344CB8AC3E}">
        <p14:creationId xmlns:p14="http://schemas.microsoft.com/office/powerpoint/2010/main" val="94444248"/>
      </p:ext>
    </p:extLst>
  </p:cSld>
  <p:clrMapOvr>
    <a:masterClrMapping/>
  </p:clrMapOvr>
  <mc:AlternateContent xmlns:mc="http://schemas.openxmlformats.org/markup-compatibility/2006" xmlns:p14="http://schemas.microsoft.com/office/powerpoint/2010/main">
    <mc:Choice Requires="p14">
      <p:transition spd="slow" p14:dur="2000" advTm="40871"/>
    </mc:Choice>
    <mc:Fallback xmlns="">
      <p:transition spd="slow" advTm="408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4345D-9B52-5DA8-A191-39A75A54BC98}"/>
              </a:ext>
            </a:extLst>
          </p:cNvPr>
          <p:cNvSpPr>
            <a:spLocks noGrp="1"/>
          </p:cNvSpPr>
          <p:nvPr>
            <p:ph type="body" idx="1"/>
          </p:nvPr>
        </p:nvSpPr>
        <p:spPr>
          <a:xfrm>
            <a:off x="1781174" y="2514525"/>
            <a:ext cx="9348788" cy="1337213"/>
          </a:xfrm>
        </p:spPr>
        <p:txBody>
          <a:bodyPr/>
          <a:lstStyle/>
          <a:p>
            <a:pPr algn="ctr"/>
            <a:r>
              <a:rPr lang="en-US" sz="2400" b="0" dirty="0"/>
              <a:t>All radiological hazards at WSU are easily identifiable with postings and labels containing a black or magenta trefoil on a yellow background with the words </a:t>
            </a:r>
            <a:r>
              <a:rPr lang="en-US" sz="2400" dirty="0"/>
              <a:t>“Caution” </a:t>
            </a:r>
            <a:r>
              <a:rPr lang="en-US" sz="2400" b="0" dirty="0"/>
              <a:t>or</a:t>
            </a:r>
            <a:r>
              <a:rPr lang="en-US" sz="2400" dirty="0"/>
              <a:t> “Danger.”</a:t>
            </a:r>
          </a:p>
          <a:p>
            <a:pPr algn="ctr"/>
            <a:endParaRPr lang="en-US" sz="2400" dirty="0"/>
          </a:p>
          <a:p>
            <a:pPr algn="ctr"/>
            <a:r>
              <a:rPr lang="en-US" sz="2400" dirty="0"/>
              <a:t>DO NOT </a:t>
            </a:r>
            <a:r>
              <a:rPr lang="en-US" sz="2400" b="0" dirty="0"/>
              <a:t>remove radioactive material postings.</a:t>
            </a:r>
          </a:p>
        </p:txBody>
      </p:sp>
      <p:sp>
        <p:nvSpPr>
          <p:cNvPr id="3" name="Content Placeholder 2">
            <a:extLst>
              <a:ext uri="{FF2B5EF4-FFF2-40B4-BE49-F238E27FC236}">
                <a16:creationId xmlns:a16="http://schemas.microsoft.com/office/drawing/2014/main" id="{C23F997F-DBD1-0F28-0079-D5EDD19C9046}"/>
              </a:ext>
            </a:extLst>
          </p:cNvPr>
          <p:cNvSpPr>
            <a:spLocks noGrp="1"/>
          </p:cNvSpPr>
          <p:nvPr>
            <p:ph sz="half" idx="2"/>
          </p:nvPr>
        </p:nvSpPr>
        <p:spPr>
          <a:xfrm>
            <a:off x="1781174" y="4034395"/>
            <a:ext cx="3595688" cy="386526"/>
          </a:xfrm>
        </p:spPr>
        <p:txBody>
          <a:bodyPr/>
          <a:lstStyle/>
          <a:p>
            <a:pPr marL="0" indent="0" algn="ctr">
              <a:buNone/>
            </a:pPr>
            <a:r>
              <a:rPr lang="en-US" b="1" dirty="0"/>
              <a:t>Radioactive Materials</a:t>
            </a:r>
          </a:p>
        </p:txBody>
      </p:sp>
      <p:sp>
        <p:nvSpPr>
          <p:cNvPr id="5" name="Content Placeholder 4">
            <a:extLst>
              <a:ext uri="{FF2B5EF4-FFF2-40B4-BE49-F238E27FC236}">
                <a16:creationId xmlns:a16="http://schemas.microsoft.com/office/drawing/2014/main" id="{145C9B56-9EB4-188E-257D-6ED4DD880067}"/>
              </a:ext>
            </a:extLst>
          </p:cNvPr>
          <p:cNvSpPr>
            <a:spLocks noGrp="1"/>
          </p:cNvSpPr>
          <p:nvPr>
            <p:ph sz="quarter" idx="4"/>
          </p:nvPr>
        </p:nvSpPr>
        <p:spPr>
          <a:xfrm>
            <a:off x="6815140" y="4037657"/>
            <a:ext cx="4614860" cy="286149"/>
          </a:xfrm>
        </p:spPr>
        <p:txBody>
          <a:bodyPr/>
          <a:lstStyle/>
          <a:p>
            <a:pPr marL="0" indent="0">
              <a:buNone/>
            </a:pPr>
            <a:r>
              <a:rPr lang="en-US" b="1" dirty="0"/>
              <a:t>Radiation Producing Machines</a:t>
            </a:r>
          </a:p>
          <a:p>
            <a:pPr marL="0" indent="0">
              <a:buNone/>
            </a:pPr>
            <a:endParaRPr lang="en-US" dirty="0"/>
          </a:p>
          <a:p>
            <a:pPr marL="0" indent="0">
              <a:buNone/>
            </a:pPr>
            <a:endParaRPr lang="en-US" dirty="0"/>
          </a:p>
        </p:txBody>
      </p:sp>
      <p:sp>
        <p:nvSpPr>
          <p:cNvPr id="6" name="Title 5">
            <a:extLst>
              <a:ext uri="{FF2B5EF4-FFF2-40B4-BE49-F238E27FC236}">
                <a16:creationId xmlns:a16="http://schemas.microsoft.com/office/drawing/2014/main" id="{941AFAD7-2118-1234-02A0-DF40E840CDFE}"/>
              </a:ext>
            </a:extLst>
          </p:cNvPr>
          <p:cNvSpPr>
            <a:spLocks noGrp="1"/>
          </p:cNvSpPr>
          <p:nvPr>
            <p:ph type="title"/>
          </p:nvPr>
        </p:nvSpPr>
        <p:spPr/>
        <p:txBody>
          <a:bodyPr/>
          <a:lstStyle/>
          <a:p>
            <a:r>
              <a:rPr lang="en-US" dirty="0"/>
              <a:t>How Do I Identify Areas with Radiation? </a:t>
            </a:r>
          </a:p>
        </p:txBody>
      </p:sp>
      <p:pic>
        <p:nvPicPr>
          <p:cNvPr id="9" name="Picture 4" descr="ZING Eco Label, Caution Radioactive Materials, Available in Different Sizes  and Materials">
            <a:extLst>
              <a:ext uri="{FF2B5EF4-FFF2-40B4-BE49-F238E27FC236}">
                <a16:creationId xmlns:a16="http://schemas.microsoft.com/office/drawing/2014/main" id="{2B644F99-D5CB-3F9F-8649-AFB95C35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43" y="4990104"/>
            <a:ext cx="2376152" cy="1663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53AD3E-DB68-BD11-E78D-CD13713BD9C1}"/>
              </a:ext>
            </a:extLst>
          </p:cNvPr>
          <p:cNvPicPr>
            <a:picLocks noChangeAspect="1"/>
          </p:cNvPicPr>
          <p:nvPr/>
        </p:nvPicPr>
        <p:blipFill>
          <a:blip r:embed="rId4"/>
          <a:stretch>
            <a:fillRect/>
          </a:stretch>
        </p:blipFill>
        <p:spPr>
          <a:xfrm>
            <a:off x="7926045" y="4581127"/>
            <a:ext cx="1875012" cy="2163474"/>
          </a:xfrm>
          <a:prstGeom prst="rect">
            <a:avLst/>
          </a:prstGeom>
        </p:spPr>
      </p:pic>
    </p:spTree>
    <p:extLst>
      <p:ext uri="{BB962C8B-B14F-4D97-AF65-F5344CB8AC3E}">
        <p14:creationId xmlns:p14="http://schemas.microsoft.com/office/powerpoint/2010/main" val="360162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D6030-6BA4-C9D5-FA5A-5EDF5C89C6DD}"/>
              </a:ext>
            </a:extLst>
          </p:cNvPr>
          <p:cNvSpPr>
            <a:spLocks noGrp="1"/>
          </p:cNvSpPr>
          <p:nvPr>
            <p:ph sz="half" idx="1"/>
          </p:nvPr>
        </p:nvSpPr>
        <p:spPr>
          <a:xfrm>
            <a:off x="1443581" y="2161522"/>
            <a:ext cx="4927074" cy="4276855"/>
          </a:xfrm>
        </p:spPr>
        <p:txBody>
          <a:bodyPr anchor="t">
            <a:normAutofit fontScale="92500" lnSpcReduction="10000"/>
          </a:bodyPr>
          <a:lstStyle/>
          <a:p>
            <a:pPr marL="0" indent="0">
              <a:buNone/>
            </a:pPr>
            <a:r>
              <a:rPr lang="en-US" sz="2400" dirty="0"/>
              <a:t>Radioactive material labels are used to communicate contamination hazards.</a:t>
            </a:r>
            <a:endParaRPr lang="en-US" sz="2400" dirty="0">
              <a:cs typeface="Arial"/>
            </a:endParaRPr>
          </a:p>
          <a:p>
            <a:r>
              <a:rPr lang="en-US" sz="2400" dirty="0"/>
              <a:t>Containers and tools containing or contacting radioactive materials and worker areas where radioactive materials are handled are labeled.</a:t>
            </a:r>
            <a:endParaRPr lang="en-US" sz="2400" dirty="0">
              <a:cs typeface="Arial"/>
            </a:endParaRPr>
          </a:p>
          <a:p>
            <a:r>
              <a:rPr lang="en-US" sz="2400" b="1" dirty="0"/>
              <a:t>DO NOT </a:t>
            </a:r>
            <a:r>
              <a:rPr lang="en-US" sz="2400" dirty="0"/>
              <a:t>handle items with radioactive material labels.</a:t>
            </a:r>
          </a:p>
          <a:p>
            <a:r>
              <a:rPr lang="en-US" sz="2400" b="1" dirty="0"/>
              <a:t>DO NOT </a:t>
            </a:r>
            <a:r>
              <a:rPr lang="en-US" sz="2400" dirty="0"/>
              <a:t>remove radioactive material labels or stickers. </a:t>
            </a:r>
          </a:p>
          <a:p>
            <a:r>
              <a:rPr lang="en-US" sz="2400" b="1" dirty="0"/>
              <a:t>DO NOT </a:t>
            </a:r>
            <a:r>
              <a:rPr lang="en-US" sz="2400" dirty="0"/>
              <a:t>remove labeled items from the laboratory.</a:t>
            </a:r>
          </a:p>
          <a:p>
            <a:r>
              <a:rPr lang="en-US" sz="2400" dirty="0"/>
              <a:t>Report radioactive material labels or stickers found in the routine trash.</a:t>
            </a:r>
          </a:p>
        </p:txBody>
      </p:sp>
      <p:pic>
        <p:nvPicPr>
          <p:cNvPr id="3074" name="Picture 2" descr="Fisherbrand™ Radioactive Tape">
            <a:extLst>
              <a:ext uri="{FF2B5EF4-FFF2-40B4-BE49-F238E27FC236}">
                <a16:creationId xmlns:a16="http://schemas.microsoft.com/office/drawing/2014/main" id="{A8BDE019-9307-499D-5230-93EB21061B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5136" y="2333559"/>
            <a:ext cx="2233531" cy="1781241"/>
          </a:xfrm>
          <a:prstGeom prst="rect">
            <a:avLst/>
          </a:prstGeom>
          <a:solidFill>
            <a:srgbClr val="FFFFFF"/>
          </a:solidFill>
        </p:spPr>
      </p:pic>
      <p:sp>
        <p:nvSpPr>
          <p:cNvPr id="4" name="Title 3">
            <a:extLst>
              <a:ext uri="{FF2B5EF4-FFF2-40B4-BE49-F238E27FC236}">
                <a16:creationId xmlns:a16="http://schemas.microsoft.com/office/drawing/2014/main" id="{BCEC03C8-D94E-9248-98AA-CF5DEDC493EF}"/>
              </a:ext>
            </a:extLst>
          </p:cNvPr>
          <p:cNvSpPr>
            <a:spLocks noGrp="1"/>
          </p:cNvSpPr>
          <p:nvPr>
            <p:ph type="title"/>
          </p:nvPr>
        </p:nvSpPr>
        <p:spPr>
          <a:xfrm>
            <a:off x="1781174" y="355078"/>
            <a:ext cx="9348789" cy="1185623"/>
          </a:xfrm>
        </p:spPr>
        <p:txBody>
          <a:bodyPr anchor="b">
            <a:normAutofit/>
          </a:bodyPr>
          <a:lstStyle/>
          <a:p>
            <a:r>
              <a:rPr lang="en-US" sz="4100" dirty="0"/>
              <a:t>Radioactive Material Labels</a:t>
            </a:r>
          </a:p>
        </p:txBody>
      </p:sp>
      <p:pic>
        <p:nvPicPr>
          <p:cNvPr id="5" name="Picture 11" descr="equipment.gif">
            <a:extLst>
              <a:ext uri="{FF2B5EF4-FFF2-40B4-BE49-F238E27FC236}">
                <a16:creationId xmlns:a16="http://schemas.microsoft.com/office/drawing/2014/main" id="{80181A3E-A4D5-E05D-6095-8582334226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7126" y="4299949"/>
            <a:ext cx="13747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ui_working1.gif">
            <a:extLst>
              <a:ext uri="{FF2B5EF4-FFF2-40B4-BE49-F238E27FC236}">
                <a16:creationId xmlns:a16="http://schemas.microsoft.com/office/drawing/2014/main" id="{D6507AFD-3ABF-3676-D0B5-10DA93E37C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8372" y="4171992"/>
            <a:ext cx="4050136" cy="24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ZING Enterprises Eco Safety Sign, Caution Radioactive Materials:Facility |  Fisher Scientific">
            <a:extLst>
              <a:ext uri="{FF2B5EF4-FFF2-40B4-BE49-F238E27FC236}">
                <a16:creationId xmlns:a16="http://schemas.microsoft.com/office/drawing/2014/main" id="{CA7FE3EB-D59A-F382-0A0F-662544B9E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12" y="2333558"/>
            <a:ext cx="2523287" cy="17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3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2708F-2529-D471-8B6A-F529038D665C}"/>
              </a:ext>
            </a:extLst>
          </p:cNvPr>
          <p:cNvSpPr>
            <a:spLocks noGrp="1"/>
          </p:cNvSpPr>
          <p:nvPr>
            <p:ph sz="half" idx="1"/>
          </p:nvPr>
        </p:nvSpPr>
        <p:spPr>
          <a:xfrm>
            <a:off x="1333499" y="2161522"/>
            <a:ext cx="8150135" cy="4276855"/>
          </a:xfrm>
        </p:spPr>
        <p:txBody>
          <a:bodyPr anchor="t">
            <a:normAutofit lnSpcReduction="10000"/>
          </a:bodyPr>
          <a:lstStyle/>
          <a:p>
            <a:pPr marL="0" indent="0">
              <a:buNone/>
            </a:pPr>
            <a:endParaRPr lang="en-US" sz="1800" b="1" dirty="0"/>
          </a:p>
          <a:p>
            <a:r>
              <a:rPr lang="en-US" sz="2000" b="1" dirty="0"/>
              <a:t>DO NOT </a:t>
            </a:r>
            <a:r>
              <a:rPr lang="en-US" sz="2000" dirty="0"/>
              <a:t>eat, drink, smoke, chew, or apply cosmetics in radiation workspaces.</a:t>
            </a:r>
          </a:p>
          <a:p>
            <a:r>
              <a:rPr lang="en-US" sz="2000" b="1" dirty="0"/>
              <a:t>DO NOT </a:t>
            </a:r>
            <a:r>
              <a:rPr lang="en-US" sz="2000" dirty="0"/>
              <a:t>store food, drink or personal effects (jewelry, toiletries, and other personal items) in any area container, or refrigerator designated for radioactive materials use or storage.</a:t>
            </a:r>
          </a:p>
          <a:p>
            <a:r>
              <a:rPr lang="en-US" sz="2000" dirty="0">
                <a:solidFill>
                  <a:schemeClr val="tx1"/>
                </a:solidFill>
              </a:rPr>
              <a:t>Wear appropriate personal protective equipment for the laboratory or area.</a:t>
            </a:r>
            <a:endParaRPr lang="en-US" sz="2000" dirty="0"/>
          </a:p>
          <a:p>
            <a:r>
              <a:rPr lang="en-US" sz="2000" b="1" dirty="0"/>
              <a:t>Change </a:t>
            </a:r>
            <a:r>
              <a:rPr lang="en-US" sz="2000" dirty="0"/>
              <a:t>gloves frequently and </a:t>
            </a:r>
            <a:r>
              <a:rPr lang="en-US" sz="2000" b="1" dirty="0"/>
              <a:t>remove</a:t>
            </a:r>
            <a:r>
              <a:rPr lang="en-US" sz="2000" dirty="0"/>
              <a:t> them before leaving the lab. </a:t>
            </a:r>
            <a:r>
              <a:rPr lang="en-US" sz="2000" b="1" dirty="0"/>
              <a:t>Never </a:t>
            </a:r>
            <a:r>
              <a:rPr lang="en-US" sz="2000" dirty="0"/>
              <a:t>put potentially contaminated gloves in regular trash. </a:t>
            </a:r>
          </a:p>
          <a:p>
            <a:r>
              <a:rPr lang="en-US" sz="2000" dirty="0"/>
              <a:t>Monitor hands, clothes and tools frequently after working around radioactive materials. Radiation workers can assist you.</a:t>
            </a:r>
          </a:p>
          <a:p>
            <a:r>
              <a:rPr lang="en-US" sz="2000" dirty="0"/>
              <a:t>Always </a:t>
            </a:r>
            <a:r>
              <a:rPr lang="en-US" sz="2000" b="1" dirty="0"/>
              <a:t>wash </a:t>
            </a:r>
            <a:r>
              <a:rPr lang="en-US" sz="2000" dirty="0"/>
              <a:t>your hands at the completion of work around radioactive materials.</a:t>
            </a:r>
          </a:p>
        </p:txBody>
      </p:sp>
      <p:sp>
        <p:nvSpPr>
          <p:cNvPr id="4" name="Title 3">
            <a:extLst>
              <a:ext uri="{FF2B5EF4-FFF2-40B4-BE49-F238E27FC236}">
                <a16:creationId xmlns:a16="http://schemas.microsoft.com/office/drawing/2014/main" id="{BBDCA750-3FFE-8F28-29B8-DD2F3D8A20A6}"/>
              </a:ext>
            </a:extLst>
          </p:cNvPr>
          <p:cNvSpPr>
            <a:spLocks noGrp="1"/>
          </p:cNvSpPr>
          <p:nvPr>
            <p:ph type="title"/>
          </p:nvPr>
        </p:nvSpPr>
        <p:spPr>
          <a:xfrm>
            <a:off x="1781174" y="355078"/>
            <a:ext cx="9348789" cy="1185623"/>
          </a:xfrm>
        </p:spPr>
        <p:txBody>
          <a:bodyPr anchor="b">
            <a:normAutofit/>
          </a:bodyPr>
          <a:lstStyle/>
          <a:p>
            <a:r>
              <a:rPr lang="en-US" sz="4100" dirty="0"/>
              <a:t>Decreasing Exposure to Radioactive Contamination</a:t>
            </a:r>
          </a:p>
        </p:txBody>
      </p:sp>
      <p:pic>
        <p:nvPicPr>
          <p:cNvPr id="6" name="Picture 5">
            <a:extLst>
              <a:ext uri="{FF2B5EF4-FFF2-40B4-BE49-F238E27FC236}">
                <a16:creationId xmlns:a16="http://schemas.microsoft.com/office/drawing/2014/main" id="{E10739AB-4908-AE7C-0621-B1906A64BA6F}"/>
              </a:ext>
            </a:extLst>
          </p:cNvPr>
          <p:cNvPicPr>
            <a:picLocks noChangeAspect="1"/>
          </p:cNvPicPr>
          <p:nvPr/>
        </p:nvPicPr>
        <p:blipFill>
          <a:blip r:embed="rId3"/>
          <a:stretch>
            <a:fillRect/>
          </a:stretch>
        </p:blipFill>
        <p:spPr>
          <a:xfrm>
            <a:off x="9745425" y="1765127"/>
            <a:ext cx="2226151" cy="2358562"/>
          </a:xfrm>
          <a:prstGeom prst="rect">
            <a:avLst/>
          </a:prstGeom>
        </p:spPr>
      </p:pic>
      <p:pic>
        <p:nvPicPr>
          <p:cNvPr id="3" name="Picture 2">
            <a:extLst>
              <a:ext uri="{FF2B5EF4-FFF2-40B4-BE49-F238E27FC236}">
                <a16:creationId xmlns:a16="http://schemas.microsoft.com/office/drawing/2014/main" id="{48AF848F-A910-D18A-5DFB-04D4D1545800}"/>
              </a:ext>
            </a:extLst>
          </p:cNvPr>
          <p:cNvPicPr>
            <a:picLocks noChangeAspect="1"/>
          </p:cNvPicPr>
          <p:nvPr/>
        </p:nvPicPr>
        <p:blipFill>
          <a:blip r:embed="rId4"/>
          <a:stretch>
            <a:fillRect/>
          </a:stretch>
        </p:blipFill>
        <p:spPr>
          <a:xfrm>
            <a:off x="9651199" y="4574757"/>
            <a:ext cx="2414604" cy="2153730"/>
          </a:xfrm>
          <a:prstGeom prst="rect">
            <a:avLst/>
          </a:prstGeom>
          <a:noFill/>
        </p:spPr>
      </p:pic>
    </p:spTree>
    <p:extLst>
      <p:ext uri="{BB962C8B-B14F-4D97-AF65-F5344CB8AC3E}">
        <p14:creationId xmlns:p14="http://schemas.microsoft.com/office/powerpoint/2010/main" val="12876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3BBBF-8CF2-8721-DD9D-915807CE3B9B}"/>
              </a:ext>
            </a:extLst>
          </p:cNvPr>
          <p:cNvSpPr>
            <a:spLocks noGrp="1"/>
          </p:cNvSpPr>
          <p:nvPr>
            <p:ph sz="half" idx="1"/>
          </p:nvPr>
        </p:nvSpPr>
        <p:spPr>
          <a:xfrm>
            <a:off x="1190625" y="1962150"/>
            <a:ext cx="5429249" cy="4476227"/>
          </a:xfrm>
        </p:spPr>
        <p:txBody>
          <a:bodyPr/>
          <a:lstStyle/>
          <a:p>
            <a:pPr marL="0" indent="0">
              <a:buNone/>
            </a:pPr>
            <a:r>
              <a:rPr lang="en-US" sz="20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2000" dirty="0"/>
              <a:t>A Notice to Employees (Form RHF-3) is posted in each laboratory or area authorized for radioactive material use or radiation producing device.</a:t>
            </a:r>
          </a:p>
          <a:p>
            <a:pPr marL="0" indent="0">
              <a:buNone/>
            </a:pPr>
            <a:r>
              <a:rPr lang="en-US" sz="2000" b="0" i="0" dirty="0">
                <a:solidFill>
                  <a:srgbClr val="262626"/>
                </a:solidFill>
                <a:effectLst/>
              </a:rPr>
              <a:t>This form </a:t>
            </a:r>
            <a:r>
              <a:rPr lang="en-US" sz="2000" dirty="0">
                <a:solidFill>
                  <a:srgbClr val="262626"/>
                </a:solidFill>
              </a:rPr>
              <a:t>provides </a:t>
            </a:r>
            <a:r>
              <a:rPr lang="en-US" sz="2000" b="0" i="0" dirty="0">
                <a:solidFill>
                  <a:srgbClr val="262626"/>
                </a:solidFill>
                <a:effectLst/>
              </a:rPr>
              <a:t>contact information for the Washington </a:t>
            </a:r>
            <a:r>
              <a:rPr lang="en-US" sz="2000" dirty="0">
                <a:solidFill>
                  <a:srgbClr val="262626"/>
                </a:solidFill>
              </a:rPr>
              <a:t>State</a:t>
            </a:r>
            <a:r>
              <a:rPr lang="en-US" sz="2000" b="0" i="0" dirty="0">
                <a:solidFill>
                  <a:srgbClr val="262626"/>
                </a:solidFill>
                <a:effectLst/>
              </a:rPr>
              <a:t> DOH, the agency that regulates the use of Radioactive Materials in Washington. </a:t>
            </a:r>
          </a:p>
          <a:p>
            <a:pPr marL="0" indent="0">
              <a:buNone/>
            </a:pPr>
            <a:r>
              <a:rPr lang="en-US" sz="2000" dirty="0">
                <a:solidFill>
                  <a:srgbClr val="262626"/>
                </a:solidFill>
              </a:rPr>
              <a:t>Your responsibilities and rights are listed on this form.</a:t>
            </a:r>
          </a:p>
        </p:txBody>
      </p:sp>
      <p:sp>
        <p:nvSpPr>
          <p:cNvPr id="4" name="Title 3">
            <a:extLst>
              <a:ext uri="{FF2B5EF4-FFF2-40B4-BE49-F238E27FC236}">
                <a16:creationId xmlns:a16="http://schemas.microsoft.com/office/drawing/2014/main" id="{7359F40B-A751-F2DA-248E-38A2CCFFD6D7}"/>
              </a:ext>
            </a:extLst>
          </p:cNvPr>
          <p:cNvSpPr>
            <a:spLocks noGrp="1"/>
          </p:cNvSpPr>
          <p:nvPr>
            <p:ph type="title"/>
          </p:nvPr>
        </p:nvSpPr>
        <p:spPr/>
        <p:txBody>
          <a:bodyPr/>
          <a:lstStyle/>
          <a:p>
            <a:r>
              <a:rPr lang="en-US" dirty="0"/>
              <a:t>Notice to Employees</a:t>
            </a:r>
          </a:p>
        </p:txBody>
      </p:sp>
      <p:pic>
        <p:nvPicPr>
          <p:cNvPr id="5" name="Content Placeholder 4">
            <a:extLst>
              <a:ext uri="{FF2B5EF4-FFF2-40B4-BE49-F238E27FC236}">
                <a16:creationId xmlns:a16="http://schemas.microsoft.com/office/drawing/2014/main" id="{AB39F21B-6491-6222-0700-4C0E93125134}"/>
              </a:ext>
            </a:extLst>
          </p:cNvPr>
          <p:cNvPicPr>
            <a:picLocks noGrp="1" noChangeAspect="1"/>
          </p:cNvPicPr>
          <p:nvPr>
            <p:ph sz="half" idx="2"/>
          </p:nvPr>
        </p:nvPicPr>
        <p:blipFill>
          <a:blip r:embed="rId3"/>
          <a:stretch>
            <a:fillRect/>
          </a:stretch>
        </p:blipFill>
        <p:spPr>
          <a:xfrm>
            <a:off x="6815138" y="2387172"/>
            <a:ext cx="4930775" cy="3826730"/>
          </a:xfrm>
          <a:prstGeom prst="rect">
            <a:avLst/>
          </a:prstGeom>
        </p:spPr>
      </p:pic>
    </p:spTree>
    <p:extLst>
      <p:ext uri="{BB962C8B-B14F-4D97-AF65-F5344CB8AC3E}">
        <p14:creationId xmlns:p14="http://schemas.microsoft.com/office/powerpoint/2010/main" val="3640040931"/>
      </p:ext>
    </p:extLst>
  </p:cSld>
  <p:clrMapOvr>
    <a:masterClrMapping/>
  </p:clrMapOvr>
  <mc:AlternateContent xmlns:mc="http://schemas.openxmlformats.org/markup-compatibility/2006" xmlns:p14="http://schemas.microsoft.com/office/powerpoint/2010/main">
    <mc:Choice Requires="p14">
      <p:transition spd="slow" p14:dur="2000" advTm="17551"/>
    </mc:Choice>
    <mc:Fallback xmlns="">
      <p:transition spd="slow" advTm="175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75D0E81F-4C4E-4169-21D9-407CC3DB84F4}"/>
              </a:ext>
            </a:extLst>
          </p:cNvPr>
          <p:cNvSpPr>
            <a:spLocks noGrp="1"/>
          </p:cNvSpPr>
          <p:nvPr>
            <p:ph type="body" idx="1"/>
          </p:nvPr>
        </p:nvSpPr>
        <p:spPr>
          <a:xfrm>
            <a:off x="1781175" y="1923911"/>
            <a:ext cx="4537075" cy="599168"/>
          </a:xfrm>
        </p:spPr>
        <p:txBody>
          <a:bodyPr/>
          <a:lstStyle/>
          <a:p>
            <a:r>
              <a:rPr lang="en-US" dirty="0"/>
              <a:t>Radiation Safety Incident/Spill Assistance Call List</a:t>
            </a:r>
          </a:p>
        </p:txBody>
      </p:sp>
      <p:sp>
        <p:nvSpPr>
          <p:cNvPr id="21" name="Text Placeholder 3">
            <a:extLst>
              <a:ext uri="{FF2B5EF4-FFF2-40B4-BE49-F238E27FC236}">
                <a16:creationId xmlns:a16="http://schemas.microsoft.com/office/drawing/2014/main" id="{38FA0AB7-836F-E3ED-7508-687E62FFDC3C}"/>
              </a:ext>
            </a:extLst>
          </p:cNvPr>
          <p:cNvSpPr>
            <a:spLocks noGrp="1"/>
          </p:cNvSpPr>
          <p:nvPr>
            <p:ph type="body" sz="quarter" idx="3"/>
          </p:nvPr>
        </p:nvSpPr>
        <p:spPr>
          <a:xfrm>
            <a:off x="6815138" y="1913027"/>
            <a:ext cx="4561114" cy="599168"/>
          </a:xfrm>
        </p:spPr>
        <p:txBody>
          <a:bodyPr/>
          <a:lstStyle/>
          <a:p>
            <a:r>
              <a:rPr lang="en-US" dirty="0"/>
              <a:t>Emergency Lab Procedures Involving Radioactive Materials</a:t>
            </a:r>
          </a:p>
        </p:txBody>
      </p:sp>
      <p:sp>
        <p:nvSpPr>
          <p:cNvPr id="4" name="Title 3">
            <a:extLst>
              <a:ext uri="{FF2B5EF4-FFF2-40B4-BE49-F238E27FC236}">
                <a16:creationId xmlns:a16="http://schemas.microsoft.com/office/drawing/2014/main" id="{8762BE2C-560D-2F24-4F8E-F04B6DC7F20E}"/>
              </a:ext>
            </a:extLst>
          </p:cNvPr>
          <p:cNvSpPr>
            <a:spLocks noGrp="1"/>
          </p:cNvSpPr>
          <p:nvPr>
            <p:ph type="title"/>
          </p:nvPr>
        </p:nvSpPr>
        <p:spPr>
          <a:xfrm>
            <a:off x="1781174" y="231460"/>
            <a:ext cx="9348789" cy="1321767"/>
          </a:xfrm>
        </p:spPr>
        <p:txBody>
          <a:bodyPr anchor="b">
            <a:noAutofit/>
          </a:bodyPr>
          <a:lstStyle/>
          <a:p>
            <a:r>
              <a:rPr lang="en-US" sz="3200" dirty="0"/>
              <a:t>Emergency Contact Information Lab Postings</a:t>
            </a:r>
          </a:p>
        </p:txBody>
      </p:sp>
      <p:pic>
        <p:nvPicPr>
          <p:cNvPr id="6" name="Picture 5">
            <a:extLst>
              <a:ext uri="{FF2B5EF4-FFF2-40B4-BE49-F238E27FC236}">
                <a16:creationId xmlns:a16="http://schemas.microsoft.com/office/drawing/2014/main" id="{91A2C716-D8C5-676C-41BF-FDA864183599}"/>
              </a:ext>
            </a:extLst>
          </p:cNvPr>
          <p:cNvPicPr>
            <a:picLocks noChangeAspect="1"/>
          </p:cNvPicPr>
          <p:nvPr/>
        </p:nvPicPr>
        <p:blipFill>
          <a:blip r:embed="rId3"/>
          <a:stretch>
            <a:fillRect/>
          </a:stretch>
        </p:blipFill>
        <p:spPr>
          <a:xfrm>
            <a:off x="7407395" y="2614087"/>
            <a:ext cx="3376600" cy="4012453"/>
          </a:xfrm>
          <a:prstGeom prst="rect">
            <a:avLst/>
          </a:prstGeom>
        </p:spPr>
      </p:pic>
      <p:pic>
        <p:nvPicPr>
          <p:cNvPr id="14" name="Picture 13">
            <a:extLst>
              <a:ext uri="{FF2B5EF4-FFF2-40B4-BE49-F238E27FC236}">
                <a16:creationId xmlns:a16="http://schemas.microsoft.com/office/drawing/2014/main" id="{7A2DE2F2-C968-95C2-DC16-A4DA5624B3BC}"/>
              </a:ext>
            </a:extLst>
          </p:cNvPr>
          <p:cNvPicPr>
            <a:picLocks noChangeAspect="1"/>
          </p:cNvPicPr>
          <p:nvPr/>
        </p:nvPicPr>
        <p:blipFill>
          <a:blip r:embed="rId4"/>
          <a:stretch>
            <a:fillRect/>
          </a:stretch>
        </p:blipFill>
        <p:spPr>
          <a:xfrm>
            <a:off x="1873539" y="2512195"/>
            <a:ext cx="3208600" cy="4183941"/>
          </a:xfrm>
          <a:prstGeom prst="rect">
            <a:avLst/>
          </a:prstGeom>
        </p:spPr>
      </p:pic>
    </p:spTree>
    <p:extLst>
      <p:ext uri="{BB962C8B-B14F-4D97-AF65-F5344CB8AC3E}">
        <p14:creationId xmlns:p14="http://schemas.microsoft.com/office/powerpoint/2010/main" val="1320384815"/>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B4CA71D4CFA740BA2FC78B00E943AD" ma:contentTypeVersion="0" ma:contentTypeDescription="Create a new document." ma:contentTypeScope="" ma:versionID="7f6a9e7a4aee44cc0e3ec2a2f686c4cf">
  <xsd:schema xmlns:xsd="http://www.w3.org/2001/XMLSchema" xmlns:xs="http://www.w3.org/2001/XMLSchema" xmlns:p="http://schemas.microsoft.com/office/2006/metadata/properties" targetNamespace="http://schemas.microsoft.com/office/2006/metadata/properties" ma:root="true" ma:fieldsID="f9bce4d9769d259b9f22a0ab32779d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61EB8-23D0-44E3-AEE7-771987B26F4B}">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9A971EB-DBB2-470E-96FD-C7A73ACA0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BB19C5-703D-4B9D-9480-78CC6895B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8372</TotalTime>
  <Words>2130</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Office Theme</vt:lpstr>
      <vt:lpstr>Facilities Radiation Orientation</vt:lpstr>
      <vt:lpstr>Welcome to Facilities Radiation Orientation</vt:lpstr>
      <vt:lpstr>Process for Servicing Equipment or Facilities</vt:lpstr>
      <vt:lpstr>Non-radiation Worker Rights and Responsibilities</vt:lpstr>
      <vt:lpstr>How Do I Identify Areas with Radiation? </vt:lpstr>
      <vt:lpstr>Radioactive Material Labels</vt:lpstr>
      <vt:lpstr>Decreasing Exposure to Radioactive Contamination</vt:lpstr>
      <vt:lpstr>Notice to Employees</vt:lpstr>
      <vt:lpstr>Emergency Contact Information Lab Postings</vt:lpstr>
      <vt:lpstr>Incidents/Spill Assistance</vt:lpstr>
      <vt:lpstr>Security and Control of Radioactive Material and Radiation Producing Machines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Robertson-DeMers, Kathryn A</cp:lastModifiedBy>
  <cp:revision>368</cp:revision>
  <cp:lastPrinted>2021-09-10T21:18:26Z</cp:lastPrinted>
  <dcterms:created xsi:type="dcterms:W3CDTF">2021-07-01T22:58:28Z</dcterms:created>
  <dcterms:modified xsi:type="dcterms:W3CDTF">2026-03-27T22:58:51Z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0x010100F6B4CA71D4CFA740BA2FC78B00E943AD</vt:lpwstr>
  </property>
</Properties>
</file>