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18"/>
  </p:notesMasterIdLst>
  <p:handoutMasterIdLst>
    <p:handoutMasterId r:id="rId19"/>
  </p:handoutMasterIdLst>
  <p:sldIdLst>
    <p:sldId id="257" r:id="rId5"/>
    <p:sldId id="265" r:id="rId6"/>
    <p:sldId id="447" r:id="rId7"/>
    <p:sldId id="452" r:id="rId8"/>
    <p:sldId id="329" r:id="rId9"/>
    <p:sldId id="331" r:id="rId10"/>
    <p:sldId id="389" r:id="rId11"/>
    <p:sldId id="399" r:id="rId12"/>
    <p:sldId id="266" r:id="rId13"/>
    <p:sldId id="446" r:id="rId14"/>
    <p:sldId id="425" r:id="rId15"/>
    <p:sldId id="274" r:id="rId16"/>
    <p:sldId id="40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B7A347-F5D2-139A-DD99-A99A2679CF5D}" name="Robertson-Demers, Kathryn A" initials="RK" userId="S::k.robertson-demers@wsu.edu::d3183835-38c0-4ccd-88bf-5afffbce179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250C8E-5E81-45DF-AAC9-AB2848867431}" v="8" dt="2026-03-30T17:43:29.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78541" autoAdjust="0"/>
  </p:normalViewPr>
  <p:slideViewPr>
    <p:cSldViewPr snapToGrid="0" showGuides="1">
      <p:cViewPr varScale="1">
        <p:scale>
          <a:sx n="99" d="100"/>
          <a:sy n="99" d="100"/>
        </p:scale>
        <p:origin x="1086" y="5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7" d="100"/>
          <a:sy n="57" d="100"/>
        </p:scale>
        <p:origin x="235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on-DeMers, Kathryn A" userId="d3183835-38c0-4ccd-88bf-5afffbce179c" providerId="ADAL" clId="{E8E2EC52-BA6E-43E1-9C2F-BA85CAFCB854}"/>
    <pc:docChg chg="addSld delSld modSld">
      <pc:chgData name="Robertson-DeMers, Kathryn A" userId="d3183835-38c0-4ccd-88bf-5afffbce179c" providerId="ADAL" clId="{E8E2EC52-BA6E-43E1-9C2F-BA85CAFCB854}" dt="2026-03-30T17:44:22.933" v="40" actId="20577"/>
      <pc:docMkLst>
        <pc:docMk/>
      </pc:docMkLst>
      <pc:sldChg chg="del">
        <pc:chgData name="Robertson-DeMers, Kathryn A" userId="d3183835-38c0-4ccd-88bf-5afffbce179c" providerId="ADAL" clId="{E8E2EC52-BA6E-43E1-9C2F-BA85CAFCB854}" dt="2026-03-27T22:52:53.965" v="2" actId="47"/>
        <pc:sldMkLst>
          <pc:docMk/>
          <pc:sldMk cId="977837812" sldId="272"/>
        </pc:sldMkLst>
      </pc:sldChg>
      <pc:sldChg chg="modNotesTx">
        <pc:chgData name="Robertson-DeMers, Kathryn A" userId="d3183835-38c0-4ccd-88bf-5afffbce179c" providerId="ADAL" clId="{E8E2EC52-BA6E-43E1-9C2F-BA85CAFCB854}" dt="2026-03-30T17:43:28.683" v="4" actId="20577"/>
        <pc:sldMkLst>
          <pc:docMk/>
          <pc:sldMk cId="1628976888" sldId="399"/>
        </pc:sldMkLst>
      </pc:sldChg>
      <pc:sldChg chg="modSp mod">
        <pc:chgData name="Robertson-DeMers, Kathryn A" userId="d3183835-38c0-4ccd-88bf-5afffbce179c" providerId="ADAL" clId="{E8E2EC52-BA6E-43E1-9C2F-BA85CAFCB854}" dt="2026-03-30T17:44:22.933" v="40" actId="20577"/>
        <pc:sldMkLst>
          <pc:docMk/>
          <pc:sldMk cId="1728030883" sldId="403"/>
        </pc:sldMkLst>
        <pc:spChg chg="mod">
          <ac:chgData name="Robertson-DeMers, Kathryn A" userId="d3183835-38c0-4ccd-88bf-5afffbce179c" providerId="ADAL" clId="{E8E2EC52-BA6E-43E1-9C2F-BA85CAFCB854}" dt="2026-03-30T17:44:22.933" v="40" actId="20577"/>
          <ac:spMkLst>
            <pc:docMk/>
            <pc:sldMk cId="1728030883" sldId="403"/>
            <ac:spMk id="2" creationId="{87E32BC8-CDD0-5571-0779-9DDAC3A090EC}"/>
          </ac:spMkLst>
        </pc:spChg>
      </pc:sldChg>
      <pc:sldChg chg="del">
        <pc:chgData name="Robertson-DeMers, Kathryn A" userId="d3183835-38c0-4ccd-88bf-5afffbce179c" providerId="ADAL" clId="{E8E2EC52-BA6E-43E1-9C2F-BA85CAFCB854}" dt="2026-03-27T22:52:51.197" v="1" actId="47"/>
        <pc:sldMkLst>
          <pc:docMk/>
          <pc:sldMk cId="534733282" sldId="419"/>
        </pc:sldMkLst>
      </pc:sldChg>
      <pc:sldChg chg="add">
        <pc:chgData name="Robertson-DeMers, Kathryn A" userId="d3183835-38c0-4ccd-88bf-5afffbce179c" providerId="ADAL" clId="{E8E2EC52-BA6E-43E1-9C2F-BA85CAFCB854}" dt="2026-03-30T17:33:24.683" v="3"/>
        <pc:sldMkLst>
          <pc:docMk/>
          <pc:sldMk cId="94444248" sldId="447"/>
        </pc:sldMkLst>
      </pc:sldChg>
      <pc:sldChg chg="add">
        <pc:chgData name="Robertson-DeMers, Kathryn A" userId="d3183835-38c0-4ccd-88bf-5afffbce179c" providerId="ADAL" clId="{E8E2EC52-BA6E-43E1-9C2F-BA85CAFCB854}" dt="2026-03-27T22:52:48.415" v="0"/>
        <pc:sldMkLst>
          <pc:docMk/>
          <pc:sldMk cId="3601622814" sldId="452"/>
        </pc:sldMkLst>
      </pc:sldChg>
    </pc:docChg>
  </pc:docChgLst>
  <pc:docChgLst>
    <pc:chgData name="Robertson-Demers, Kathryn A" userId="d3183835-38c0-4ccd-88bf-5afffbce179c" providerId="ADAL" clId="{E8E2EC52-BA6E-43E1-9C2F-BA85CAFCB854}"/>
    <pc:docChg chg="undo custSel addSld delSld modSld sldOrd">
      <pc:chgData name="Robertson-Demers, Kathryn A" userId="d3183835-38c0-4ccd-88bf-5afffbce179c" providerId="ADAL" clId="{E8E2EC52-BA6E-43E1-9C2F-BA85CAFCB854}" dt="2026-03-27T22:17:28.047" v="434" actId="20577"/>
      <pc:docMkLst>
        <pc:docMk/>
      </pc:docMkLst>
      <pc:sldChg chg="modSp mod">
        <pc:chgData name="Robertson-Demers, Kathryn A" userId="d3183835-38c0-4ccd-88bf-5afffbce179c" providerId="ADAL" clId="{E8E2EC52-BA6E-43E1-9C2F-BA85CAFCB854}" dt="2026-03-27T21:55:40.660" v="33" actId="20577"/>
        <pc:sldMkLst>
          <pc:docMk/>
          <pc:sldMk cId="3211284466" sldId="257"/>
        </pc:sldMkLst>
        <pc:spChg chg="mod">
          <ac:chgData name="Robertson-Demers, Kathryn A" userId="d3183835-38c0-4ccd-88bf-5afffbce179c" providerId="ADAL" clId="{E8E2EC52-BA6E-43E1-9C2F-BA85CAFCB854}" dt="2026-03-27T21:55:40.660" v="33" actId="20577"/>
          <ac:spMkLst>
            <pc:docMk/>
            <pc:sldMk cId="3211284466" sldId="257"/>
            <ac:spMk id="2" creationId="{7E8EB730-B0DA-4A8F-A335-22B9758D3046}"/>
          </ac:spMkLst>
        </pc:spChg>
      </pc:sldChg>
      <pc:sldChg chg="modSp mod modNotesTx">
        <pc:chgData name="Robertson-Demers, Kathryn A" userId="d3183835-38c0-4ccd-88bf-5afffbce179c" providerId="ADAL" clId="{E8E2EC52-BA6E-43E1-9C2F-BA85CAFCB854}" dt="2026-03-27T21:59:54.428" v="204" actId="20577"/>
        <pc:sldMkLst>
          <pc:docMk/>
          <pc:sldMk cId="4075339239" sldId="265"/>
        </pc:sldMkLst>
        <pc:spChg chg="mod">
          <ac:chgData name="Robertson-Demers, Kathryn A" userId="d3183835-38c0-4ccd-88bf-5afffbce179c" providerId="ADAL" clId="{E8E2EC52-BA6E-43E1-9C2F-BA85CAFCB854}" dt="2026-03-27T21:59:27.841" v="196"/>
          <ac:spMkLst>
            <pc:docMk/>
            <pc:sldMk cId="4075339239" sldId="265"/>
            <ac:spMk id="2" creationId="{642A54DB-8F12-076F-321D-1EFE8043C643}"/>
          </ac:spMkLst>
        </pc:spChg>
        <pc:spChg chg="mod">
          <ac:chgData name="Robertson-Demers, Kathryn A" userId="d3183835-38c0-4ccd-88bf-5afffbce179c" providerId="ADAL" clId="{E8E2EC52-BA6E-43E1-9C2F-BA85CAFCB854}" dt="2026-03-27T21:56:00.340" v="44" actId="20577"/>
          <ac:spMkLst>
            <pc:docMk/>
            <pc:sldMk cId="4075339239" sldId="265"/>
            <ac:spMk id="4" creationId="{24479CB7-490D-390E-A7F3-0C55C6AB7421}"/>
          </ac:spMkLst>
        </pc:spChg>
      </pc:sldChg>
      <pc:sldChg chg="ord">
        <pc:chgData name="Robertson-Demers, Kathryn A" userId="d3183835-38c0-4ccd-88bf-5afffbce179c" providerId="ADAL" clId="{E8E2EC52-BA6E-43E1-9C2F-BA85CAFCB854}" dt="2026-03-27T22:03:32.416" v="217"/>
        <pc:sldMkLst>
          <pc:docMk/>
          <pc:sldMk cId="3640040931" sldId="266"/>
        </pc:sldMkLst>
      </pc:sldChg>
      <pc:sldChg chg="modSp mod modNotesTx">
        <pc:chgData name="Robertson-Demers, Kathryn A" userId="d3183835-38c0-4ccd-88bf-5afffbce179c" providerId="ADAL" clId="{E8E2EC52-BA6E-43E1-9C2F-BA85CAFCB854}" dt="2026-03-27T22:17:28.047" v="434" actId="20577"/>
        <pc:sldMkLst>
          <pc:docMk/>
          <pc:sldMk cId="977837812" sldId="272"/>
        </pc:sldMkLst>
      </pc:sldChg>
      <pc:sldChg chg="ord">
        <pc:chgData name="Robertson-Demers, Kathryn A" userId="d3183835-38c0-4ccd-88bf-5afffbce179c" providerId="ADAL" clId="{E8E2EC52-BA6E-43E1-9C2F-BA85CAFCB854}" dt="2026-03-27T22:05:40.133" v="225"/>
        <pc:sldMkLst>
          <pc:docMk/>
          <pc:sldMk cId="3663039605" sldId="274"/>
        </pc:sldMkLst>
      </pc:sldChg>
      <pc:sldChg chg="del">
        <pc:chgData name="Robertson-Demers, Kathryn A" userId="d3183835-38c0-4ccd-88bf-5afffbce179c" providerId="ADAL" clId="{E8E2EC52-BA6E-43E1-9C2F-BA85CAFCB854}" dt="2026-03-27T22:00:23.487" v="208" actId="47"/>
        <pc:sldMkLst>
          <pc:docMk/>
          <pc:sldMk cId="4280273125" sldId="277"/>
        </pc:sldMkLst>
      </pc:sldChg>
      <pc:sldChg chg="del ord">
        <pc:chgData name="Robertson-Demers, Kathryn A" userId="d3183835-38c0-4ccd-88bf-5afffbce179c" providerId="ADAL" clId="{E8E2EC52-BA6E-43E1-9C2F-BA85CAFCB854}" dt="2026-03-27T22:12:56.787" v="299" actId="47"/>
        <pc:sldMkLst>
          <pc:docMk/>
          <pc:sldMk cId="4136274022" sldId="317"/>
        </pc:sldMkLst>
      </pc:sldChg>
      <pc:sldChg chg="addSp delSp modSp mod modNotesTx">
        <pc:chgData name="Robertson-Demers, Kathryn A" userId="d3183835-38c0-4ccd-88bf-5afffbce179c" providerId="ADAL" clId="{E8E2EC52-BA6E-43E1-9C2F-BA85CAFCB854}" dt="2026-03-27T22:12:24.739" v="298" actId="478"/>
        <pc:sldMkLst>
          <pc:docMk/>
          <pc:sldMk cId="128763429" sldId="331"/>
        </pc:sldMkLst>
        <pc:spChg chg="mod">
          <ac:chgData name="Robertson-Demers, Kathryn A" userId="d3183835-38c0-4ccd-88bf-5afffbce179c" providerId="ADAL" clId="{E8E2EC52-BA6E-43E1-9C2F-BA85CAFCB854}" dt="2026-03-27T22:07:11.208" v="294" actId="20577"/>
          <ac:spMkLst>
            <pc:docMk/>
            <pc:sldMk cId="128763429" sldId="331"/>
            <ac:spMk id="2" creationId="{2F92708F-2529-D471-8B6A-F529038D665C}"/>
          </ac:spMkLst>
        </pc:spChg>
      </pc:sldChg>
      <pc:sldChg chg="modNotesTx">
        <pc:chgData name="Robertson-Demers, Kathryn A" userId="d3183835-38c0-4ccd-88bf-5afffbce179c" providerId="ADAL" clId="{E8E2EC52-BA6E-43E1-9C2F-BA85CAFCB854}" dt="2026-03-27T22:13:45.262" v="398" actId="20577"/>
        <pc:sldMkLst>
          <pc:docMk/>
          <pc:sldMk cId="1728030883" sldId="403"/>
        </pc:sldMkLst>
      </pc:sldChg>
      <pc:sldChg chg="del">
        <pc:chgData name="Robertson-Demers, Kathryn A" userId="d3183835-38c0-4ccd-88bf-5afffbce179c" providerId="ADAL" clId="{E8E2EC52-BA6E-43E1-9C2F-BA85CAFCB854}" dt="2026-03-27T22:00:05.728" v="205" actId="47"/>
        <pc:sldMkLst>
          <pc:docMk/>
          <pc:sldMk cId="3216189663" sldId="423"/>
        </pc:sldMkLst>
      </pc:sldChg>
      <pc:sldChg chg="ord">
        <pc:chgData name="Robertson-Demers, Kathryn A" userId="d3183835-38c0-4ccd-88bf-5afffbce179c" providerId="ADAL" clId="{E8E2EC52-BA6E-43E1-9C2F-BA85CAFCB854}" dt="2026-03-27T22:05:18.698" v="223"/>
        <pc:sldMkLst>
          <pc:docMk/>
          <pc:sldMk cId="1120023872" sldId="425"/>
        </pc:sldMkLst>
      </pc:sldChg>
      <pc:sldChg chg="add del ord">
        <pc:chgData name="Robertson-Demers, Kathryn A" userId="d3183835-38c0-4ccd-88bf-5afffbce179c" providerId="ADAL" clId="{E8E2EC52-BA6E-43E1-9C2F-BA85CAFCB854}" dt="2026-03-27T22:12:56.787" v="299" actId="47"/>
        <pc:sldMkLst>
          <pc:docMk/>
          <pc:sldMk cId="1052325844" sldId="437"/>
        </pc:sldMkLst>
      </pc:sldChg>
      <pc:sldChg chg="del">
        <pc:chgData name="Robertson-Demers, Kathryn A" userId="d3183835-38c0-4ccd-88bf-5afffbce179c" providerId="ADAL" clId="{E8E2EC52-BA6E-43E1-9C2F-BA85CAFCB854}" dt="2026-03-27T22:00:26.953" v="209" actId="47"/>
        <pc:sldMkLst>
          <pc:docMk/>
          <pc:sldMk cId="3226166700" sldId="440"/>
        </pc:sldMkLst>
      </pc:sldChg>
      <pc:sldChg chg="del ord">
        <pc:chgData name="Robertson-Demers, Kathryn A" userId="d3183835-38c0-4ccd-88bf-5afffbce179c" providerId="ADAL" clId="{E8E2EC52-BA6E-43E1-9C2F-BA85CAFCB854}" dt="2026-03-27T22:12:56.787" v="299" actId="47"/>
        <pc:sldMkLst>
          <pc:docMk/>
          <pc:sldMk cId="2739926424" sldId="442"/>
        </pc:sldMkLst>
      </pc:sldChg>
      <pc:sldChg chg="ord">
        <pc:chgData name="Robertson-Demers, Kathryn A" userId="d3183835-38c0-4ccd-88bf-5afffbce179c" providerId="ADAL" clId="{E8E2EC52-BA6E-43E1-9C2F-BA85CAFCB854}" dt="2026-03-27T22:05:18.698" v="223"/>
        <pc:sldMkLst>
          <pc:docMk/>
          <pc:sldMk cId="1320384815" sldId="446"/>
        </pc:sldMkLst>
      </pc:sldChg>
      <pc:sldChg chg="del ord">
        <pc:chgData name="Robertson-Demers, Kathryn A" userId="d3183835-38c0-4ccd-88bf-5afffbce179c" providerId="ADAL" clId="{E8E2EC52-BA6E-43E1-9C2F-BA85CAFCB854}" dt="2026-03-27T22:12:56.787" v="299" actId="47"/>
        <pc:sldMkLst>
          <pc:docMk/>
          <pc:sldMk cId="94444248" sldId="447"/>
        </pc:sldMkLst>
      </pc:sldChg>
      <pc:sldChg chg="del ord">
        <pc:chgData name="Robertson-Demers, Kathryn A" userId="d3183835-38c0-4ccd-88bf-5afffbce179c" providerId="ADAL" clId="{E8E2EC52-BA6E-43E1-9C2F-BA85CAFCB854}" dt="2026-03-27T22:12:56.787" v="299" actId="47"/>
        <pc:sldMkLst>
          <pc:docMk/>
          <pc:sldMk cId="3686759613" sldId="448"/>
        </pc:sldMkLst>
      </pc:sldChg>
      <pc:sldChg chg="del ord">
        <pc:chgData name="Robertson-Demers, Kathryn A" userId="d3183835-38c0-4ccd-88bf-5afffbce179c" providerId="ADAL" clId="{E8E2EC52-BA6E-43E1-9C2F-BA85CAFCB854}" dt="2026-03-27T22:12:56.787" v="299" actId="47"/>
        <pc:sldMkLst>
          <pc:docMk/>
          <pc:sldMk cId="3714341196" sldId="45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007295-A262-4B4C-B3B9-A5147EDA21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440C5D-AF0B-4D35-87E2-31586FE76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42D976-EE9F-4D81-93B4-309048736BC3}" type="datetimeFigureOut">
              <a:rPr lang="en-US" smtClean="0"/>
              <a:t>3/30/2026</a:t>
            </a:fld>
            <a:endParaRPr lang="en-US" dirty="0"/>
          </a:p>
        </p:txBody>
      </p:sp>
      <p:sp>
        <p:nvSpPr>
          <p:cNvPr id="4" name="Footer Placeholder 3">
            <a:extLst>
              <a:ext uri="{FF2B5EF4-FFF2-40B4-BE49-F238E27FC236}">
                <a16:creationId xmlns:a16="http://schemas.microsoft.com/office/drawing/2014/main" id="{076E2C2C-8523-4618-A980-A47A4BE03C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E426EBE-7AF6-4EEA-A555-9CC10FE10A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EB6B82-8D0B-4843-8350-0C677FAF726C}" type="slidenum">
              <a:rPr lang="en-US" smtClean="0"/>
              <a:t>‹#›</a:t>
            </a:fld>
            <a:endParaRPr lang="en-US" dirty="0"/>
          </a:p>
        </p:txBody>
      </p:sp>
    </p:spTree>
    <p:extLst>
      <p:ext uri="{BB962C8B-B14F-4D97-AF65-F5344CB8AC3E}">
        <p14:creationId xmlns:p14="http://schemas.microsoft.com/office/powerpoint/2010/main" val="1898120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B9D09-B8C5-4B94-B5DC-AF4ED464E025}" type="datetimeFigureOut">
              <a:rPr lang="en-US" smtClean="0"/>
              <a:t>3/30/2026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EC689-B63F-4B6D-AF6D-31DA368AC821}" type="slidenum">
              <a:rPr lang="en-US" smtClean="0"/>
              <a:t>‹#›</a:t>
            </a:fld>
            <a:endParaRPr lang="en-US" dirty="0"/>
          </a:p>
        </p:txBody>
      </p:sp>
    </p:spTree>
    <p:extLst>
      <p:ext uri="{BB962C8B-B14F-4D97-AF65-F5344CB8AC3E}">
        <p14:creationId xmlns:p14="http://schemas.microsoft.com/office/powerpoint/2010/main" val="2359136600"/>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a:t>
            </a:fld>
            <a:endParaRPr lang="en-US" dirty="0"/>
          </a:p>
        </p:txBody>
      </p:sp>
    </p:spTree>
    <p:extLst>
      <p:ext uri="{BB962C8B-B14F-4D97-AF65-F5344CB8AC3E}">
        <p14:creationId xmlns:p14="http://schemas.microsoft.com/office/powerpoint/2010/main" val="4100205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Emergency contact information and emergency laboratory procedures for incidents involving radiation exposure or radioactive materials are posted in each laboratory.</a:t>
            </a:r>
          </a:p>
        </p:txBody>
      </p:sp>
      <p:sp>
        <p:nvSpPr>
          <p:cNvPr id="4" name="Slide Number Placeholder 3"/>
          <p:cNvSpPr>
            <a:spLocks noGrp="1"/>
          </p:cNvSpPr>
          <p:nvPr>
            <p:ph type="sldNum" sz="quarter" idx="5"/>
          </p:nvPr>
        </p:nvSpPr>
        <p:spPr/>
        <p:txBody>
          <a:bodyPr/>
          <a:lstStyle/>
          <a:p>
            <a:fld id="{85CEC689-B63F-4B6D-AF6D-31DA368AC821}" type="slidenum">
              <a:rPr lang="en-US" smtClean="0"/>
              <a:t>10</a:t>
            </a:fld>
            <a:endParaRPr lang="en-US" dirty="0"/>
          </a:p>
        </p:txBody>
      </p:sp>
    </p:spTree>
    <p:extLst>
      <p:ext uri="{BB962C8B-B14F-4D97-AF65-F5344CB8AC3E}">
        <p14:creationId xmlns:p14="http://schemas.microsoft.com/office/powerpoint/2010/main" val="303097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t>If there is a life safety and/or fire response emergency Call 9-1-1.  Do not hang up and provide basic first aide to injured individuals until First Responders arrive.   Stay with injured individuals and provide basic first aide until First Responders arrive. </a:t>
            </a:r>
            <a:r>
              <a:rPr lang="en-US" sz="700" dirty="0"/>
              <a:t>For uncontrollable flooding from a plumbing or roof leak, contact WSU Facilities at </a:t>
            </a:r>
            <a:r>
              <a:rPr lang="en-US" sz="700" b="1" dirty="0"/>
              <a:t>509-335-9000. </a:t>
            </a:r>
            <a:r>
              <a:rPr lang="en-US" sz="600" dirty="0"/>
              <a:t>For incidents involving radioactive materials or radiation producing machines contact the Lab Supervisor or Authorized User, then contact Radiation Safety personnel. Contact information is posted in your lab.</a:t>
            </a:r>
            <a:r>
              <a:rPr lang="en-US" sz="600" kern="1200" dirty="0">
                <a:solidFill>
                  <a:schemeClr val="tx1"/>
                </a:solidFill>
                <a:effectLst/>
                <a:latin typeface="+mn-lt"/>
                <a:ea typeface="+mn-ea"/>
                <a:cs typeface="+mn-cs"/>
              </a:rPr>
              <a:t>).  If you don’t get an answer, leave a voice mail with instructions on how you can be reached during the incident.  Continue down the list until you reach a person who can give you appropriate advice or assistance. </a:t>
            </a:r>
            <a:r>
              <a:rPr lang="en-US" sz="600" dirty="0"/>
              <a:t>Incidents that occur after hours and on weekends, contact Facilities Dispatch at </a:t>
            </a:r>
            <a:r>
              <a:rPr lang="en-US" sz="600" b="1" dirty="0"/>
              <a:t>509-335-9000</a:t>
            </a:r>
            <a:r>
              <a:rPr lang="en-US" sz="600" dirty="0"/>
              <a:t>. They will notify appropriate RSP personnel.  You will also find an Emergency Laboratory Spill Procedure Involving Radioactive Materials posting that provides directions on addressing spills and unexpected radiation exposure. Follow the directions of trained radiation workers. </a:t>
            </a:r>
            <a:r>
              <a:rPr lang="en-US" sz="600" b="1" dirty="0"/>
              <a:t>Do not hesitate to report radioactive material spills!  Report water found on the floor of a laboratory using radioactive material to the Radiation Safety Program.</a:t>
            </a:r>
            <a:endParaRPr lang="en-US" sz="5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5CEC689-B63F-4B6D-AF6D-31DA368AC821}" type="slidenum">
              <a:rPr lang="en-US" smtClean="0"/>
              <a:t>11</a:t>
            </a:fld>
            <a:endParaRPr lang="en-US" dirty="0"/>
          </a:p>
        </p:txBody>
      </p:sp>
    </p:spTree>
    <p:extLst>
      <p:ext uri="{BB962C8B-B14F-4D97-AF65-F5344CB8AC3E}">
        <p14:creationId xmlns:p14="http://schemas.microsoft.com/office/powerpoint/2010/main" val="245469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Licensed radioactive material and registered radiation producing machines must be secured and controlled to prevent unauthorized assess or removal from the place of storage.</a:t>
            </a:r>
            <a:endParaRPr lang="en-US" sz="800" b="0" i="0" dirty="0">
              <a:effectLst/>
            </a:endParaRPr>
          </a:p>
          <a:p>
            <a:r>
              <a:rPr lang="en-US" sz="800" b="1" dirty="0"/>
              <a:t>DO NOT </a:t>
            </a:r>
            <a:r>
              <a:rPr lang="en-US" sz="800" dirty="0"/>
              <a:t>enter areas with radioactive material or radiation producing machines without the authorization of the Authorized User or Laboratory Supervisor. If an area has a radioactive material sign, assume radioactive material is present.</a:t>
            </a:r>
            <a:endParaRPr lang="en-US" sz="800" b="0" i="0" dirty="0">
              <a:effectLst/>
            </a:endParaRPr>
          </a:p>
          <a:p>
            <a:pPr marL="0" indent="0">
              <a:buNone/>
            </a:pPr>
            <a:r>
              <a:rPr lang="en-US" sz="800" b="0" i="0" dirty="0">
                <a:effectLst/>
              </a:rPr>
              <a:t>Licensed radioactive materials in an unrestricted area and not in storage shall be under the constant surveillance and immediate control of the</a:t>
            </a:r>
            <a:r>
              <a:rPr lang="en-US" sz="800" dirty="0"/>
              <a:t> user</a:t>
            </a:r>
            <a:r>
              <a:rPr lang="en-US" sz="800" b="0" i="0" dirty="0">
                <a:effectLst/>
              </a:rPr>
              <a:t>. </a:t>
            </a:r>
          </a:p>
          <a:p>
            <a:r>
              <a:rPr lang="en-US" sz="800" dirty="0"/>
              <a:t>If you find unattended radioactive material, do not handle the material and notify the RSP staff.</a:t>
            </a:r>
          </a:p>
          <a:p>
            <a:endParaRPr lang="en-US" b="1" dirty="0"/>
          </a:p>
        </p:txBody>
      </p:sp>
      <p:sp>
        <p:nvSpPr>
          <p:cNvPr id="4" name="Slide Number Placeholder 3"/>
          <p:cNvSpPr>
            <a:spLocks noGrp="1"/>
          </p:cNvSpPr>
          <p:nvPr>
            <p:ph type="sldNum" sz="quarter" idx="5"/>
          </p:nvPr>
        </p:nvSpPr>
        <p:spPr/>
        <p:txBody>
          <a:bodyPr/>
          <a:lstStyle/>
          <a:p>
            <a:fld id="{85CEC689-B63F-4B6D-AF6D-31DA368AC821}" type="slidenum">
              <a:rPr lang="en-US" smtClean="0"/>
              <a:t>12</a:t>
            </a:fld>
            <a:endParaRPr lang="en-US" dirty="0"/>
          </a:p>
        </p:txBody>
      </p:sp>
    </p:spTree>
    <p:extLst>
      <p:ext uri="{BB962C8B-B14F-4D97-AF65-F5344CB8AC3E}">
        <p14:creationId xmlns:p14="http://schemas.microsoft.com/office/powerpoint/2010/main" val="144957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Thank you for completing the Radiation Awareness Training! If you have any questions, contact the Radiation Safety Program at radsafe@wsu.edu.</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13</a:t>
            </a:fld>
            <a:endParaRPr lang="en-US" dirty="0"/>
          </a:p>
        </p:txBody>
      </p:sp>
    </p:spTree>
    <p:extLst>
      <p:ext uri="{BB962C8B-B14F-4D97-AF65-F5344CB8AC3E}">
        <p14:creationId xmlns:p14="http://schemas.microsoft.com/office/powerpoint/2010/main" val="339339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Welcome to Radiation Awareness Training! This training is provided to all auxiliary personnel who access laboratories and clinical areas where radioactive material or radiation producing devices are present. This training does not authorize you to work directly with radioactive material or operate radiation producing devices. This presentation will provide you with essential information to identify radiological hazards and ensure your safety, health, and well-being when entering areas where radioactive material (RAM) or radiation producing devices are used.</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2</a:t>
            </a:fld>
            <a:endParaRPr lang="en-US" dirty="0"/>
          </a:p>
        </p:txBody>
      </p:sp>
    </p:spTree>
    <p:extLst>
      <p:ext uri="{BB962C8B-B14F-4D97-AF65-F5344CB8AC3E}">
        <p14:creationId xmlns:p14="http://schemas.microsoft.com/office/powerpoint/2010/main" val="388360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BD722-C4F9-30A3-2B5A-EDCD6984C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BD77D-319D-80D8-F7B8-903549DDB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AEA89F-966A-1141-B083-F6CC83A4D31B}"/>
              </a:ext>
            </a:extLst>
          </p:cNvPr>
          <p:cNvSpPr>
            <a:spLocks noGrp="1"/>
          </p:cNvSpPr>
          <p:nvPr>
            <p:ph type="body" idx="1"/>
          </p:nvPr>
        </p:nvSpPr>
        <p:spPr/>
        <p:txBody>
          <a:bodyPr/>
          <a:lstStyle/>
          <a:p>
            <a:r>
              <a:rPr lang="en-US" dirty="0"/>
              <a:t>Know your rights and responsibilities as a non-radiation worker.  </a:t>
            </a:r>
          </a:p>
          <a:p>
            <a:r>
              <a:rPr lang="en-US" sz="800" b="1" dirty="0"/>
              <a:t>Be aware of all radiological posting </a:t>
            </a:r>
            <a:r>
              <a:rPr lang="en-US" sz="800" dirty="0"/>
              <a:t>and radioactive material labeled areas and equipment.</a:t>
            </a:r>
          </a:p>
          <a:p>
            <a:r>
              <a:rPr lang="en-US" sz="800" b="1" dirty="0"/>
              <a:t>Do not </a:t>
            </a:r>
            <a:r>
              <a:rPr lang="en-US" sz="800" dirty="0"/>
              <a:t>enter an area containing radioactive material or radiation producing devices without approval by the Authorized User or Laboratory Supervisor. </a:t>
            </a:r>
          </a:p>
          <a:p>
            <a:r>
              <a:rPr lang="en-US" sz="800" b="1" dirty="0"/>
              <a:t>Do not </a:t>
            </a:r>
            <a:r>
              <a:rPr lang="en-US" sz="800" dirty="0"/>
              <a:t>perform tasks for which you do not have training.</a:t>
            </a:r>
          </a:p>
          <a:p>
            <a:r>
              <a:rPr lang="en-US" sz="800" b="1" dirty="0"/>
              <a:t>Do not </a:t>
            </a:r>
            <a:r>
              <a:rPr lang="en-US" sz="800" dirty="0"/>
              <a:t>remove radioactive material, radioactive waste, or devices from laboratory.</a:t>
            </a:r>
          </a:p>
          <a:p>
            <a:r>
              <a:rPr lang="en-US" sz="800" dirty="0"/>
              <a:t>Report water discovered on the floor of a laboratory using radioactive material to the Radiation Safety Program.</a:t>
            </a:r>
          </a:p>
          <a:p>
            <a:endParaRPr lang="en-US" dirty="0"/>
          </a:p>
        </p:txBody>
      </p:sp>
      <p:sp>
        <p:nvSpPr>
          <p:cNvPr id="4" name="Slide Number Placeholder 3">
            <a:extLst>
              <a:ext uri="{FF2B5EF4-FFF2-40B4-BE49-F238E27FC236}">
                <a16:creationId xmlns:a16="http://schemas.microsoft.com/office/drawing/2014/main" id="{BB593539-CA08-FC52-8426-73EBAF3BBE82}"/>
              </a:ext>
            </a:extLst>
          </p:cNvPr>
          <p:cNvSpPr>
            <a:spLocks noGrp="1"/>
          </p:cNvSpPr>
          <p:nvPr>
            <p:ph type="sldNum" sz="quarter" idx="5"/>
          </p:nvPr>
        </p:nvSpPr>
        <p:spPr/>
        <p:txBody>
          <a:bodyPr/>
          <a:lstStyle/>
          <a:p>
            <a:fld id="{85CEC689-B63F-4B6D-AF6D-31DA368AC821}" type="slidenum">
              <a:rPr lang="en-US" smtClean="0"/>
              <a:t>3</a:t>
            </a:fld>
            <a:endParaRPr lang="en-US" dirty="0"/>
          </a:p>
        </p:txBody>
      </p:sp>
    </p:spTree>
    <p:extLst>
      <p:ext uri="{BB962C8B-B14F-4D97-AF65-F5344CB8AC3E}">
        <p14:creationId xmlns:p14="http://schemas.microsoft.com/office/powerpoint/2010/main" val="355781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Non-radiation workers may routine encounter barriers, postings, radiation producing devices, or radioactive materials. </a:t>
            </a:r>
            <a:r>
              <a:rPr lang="en-US" sz="700" dirty="0"/>
              <a:t>All radiological hazards at WSU are easily identifiable with postings and labels containing a black or magenta trefoil on a yellow background with the words “Caution” or “Danger.” A radioactive material sign is posted on all laboratories and clinical areas authorized for radioactive material or radiation producing machine use. The words “CAUTION RADIOACTIVE MATERIALS” are used to indicate the known or potential contamination of a lab item or area. Radiation producing machines encountered at WSU are x-ray producing. These areas are posted with a sign with the “CAUTION X-RAY.”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700" dirty="0"/>
          </a:p>
          <a:p>
            <a:r>
              <a:rPr lang="en-US" sz="700" b="1" dirty="0"/>
              <a:t>DO NOT </a:t>
            </a:r>
            <a:r>
              <a:rPr lang="en-US" sz="700" dirty="0"/>
              <a:t>remove radioactive material postings.</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4</a:t>
            </a:fld>
            <a:endParaRPr lang="en-US" dirty="0"/>
          </a:p>
        </p:txBody>
      </p:sp>
    </p:spTree>
    <p:extLst>
      <p:ext uri="{BB962C8B-B14F-4D97-AF65-F5344CB8AC3E}">
        <p14:creationId xmlns:p14="http://schemas.microsoft.com/office/powerpoint/2010/main" val="1169578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Radioactive material labels are used to communicate contamination hazards.</a:t>
            </a:r>
            <a:endParaRPr lang="en-US" sz="800" dirty="0">
              <a:cs typeface="Arial"/>
            </a:endParaRPr>
          </a:p>
          <a:p>
            <a:r>
              <a:rPr lang="en-US" sz="800" dirty="0"/>
              <a:t>Containers and tools containing or contacting radioactive materials and worker areas where radioactive materials are handled are labeled.</a:t>
            </a:r>
            <a:endParaRPr lang="en-US" sz="800" dirty="0">
              <a:cs typeface="Arial"/>
            </a:endParaRPr>
          </a:p>
          <a:p>
            <a:r>
              <a:rPr lang="en-US" sz="800" b="1" dirty="0"/>
              <a:t>DO NOT </a:t>
            </a:r>
            <a:r>
              <a:rPr lang="en-US" sz="800" dirty="0"/>
              <a:t>handle items with radioactive material labels.</a:t>
            </a:r>
          </a:p>
          <a:p>
            <a:r>
              <a:rPr lang="en-US" sz="800" b="1" dirty="0"/>
              <a:t>DO NOT </a:t>
            </a:r>
            <a:r>
              <a:rPr lang="en-US" sz="800" dirty="0"/>
              <a:t>remove radioactive material labels or stickers. </a:t>
            </a:r>
          </a:p>
          <a:p>
            <a:r>
              <a:rPr lang="en-US" sz="800" b="1" dirty="0"/>
              <a:t>DO NOT </a:t>
            </a:r>
            <a:r>
              <a:rPr lang="en-US" sz="800" dirty="0"/>
              <a:t>remove labeled items from the laboratory.</a:t>
            </a:r>
          </a:p>
          <a:p>
            <a:r>
              <a:rPr lang="en-US" sz="800" dirty="0"/>
              <a:t>Report radioactive material labels or stickers found in the routine trash.</a:t>
            </a:r>
          </a:p>
        </p:txBody>
      </p:sp>
      <p:sp>
        <p:nvSpPr>
          <p:cNvPr id="4" name="Slide Number Placeholder 3"/>
          <p:cNvSpPr>
            <a:spLocks noGrp="1"/>
          </p:cNvSpPr>
          <p:nvPr>
            <p:ph type="sldNum" sz="quarter" idx="5"/>
          </p:nvPr>
        </p:nvSpPr>
        <p:spPr/>
        <p:txBody>
          <a:bodyPr/>
          <a:lstStyle/>
          <a:p>
            <a:fld id="{85CEC689-B63F-4B6D-AF6D-31DA368AC821}" type="slidenum">
              <a:rPr lang="en-US" smtClean="0"/>
              <a:t>5</a:t>
            </a:fld>
            <a:endParaRPr lang="en-US" dirty="0"/>
          </a:p>
        </p:txBody>
      </p:sp>
    </p:spTree>
    <p:extLst>
      <p:ext uri="{BB962C8B-B14F-4D97-AF65-F5344CB8AC3E}">
        <p14:creationId xmlns:p14="http://schemas.microsoft.com/office/powerpoint/2010/main" val="2259041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solidFill>
                  <a:schemeClr val="tx1"/>
                </a:solidFill>
              </a:rPr>
              <a:t>Ask the Authorized User or Laboratory Supervisor for an orientation of the laboratory or area and the location of the radioactive material that may be encountered.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chemeClr val="tx1"/>
              </a:solidFill>
            </a:endParaRPr>
          </a:p>
          <a:p>
            <a:r>
              <a:rPr lang="en-US" sz="800" b="1" dirty="0"/>
              <a:t>DO NOT </a:t>
            </a:r>
            <a:r>
              <a:rPr lang="en-US" sz="800" dirty="0"/>
              <a:t>eat, drink, smoke, chew, or apply cosmetics in radiation workspaces.</a:t>
            </a:r>
          </a:p>
          <a:p>
            <a:r>
              <a:rPr lang="en-US" sz="800" b="1" dirty="0"/>
              <a:t>DO NOT </a:t>
            </a:r>
            <a:r>
              <a:rPr lang="en-US" sz="800" dirty="0"/>
              <a:t>store food, drink or personal effects (jewelry, toiletries, and other personal items) in any area container, or refrigerator designated for radioactive materials use or storage.</a:t>
            </a:r>
          </a:p>
          <a:p>
            <a:r>
              <a:rPr lang="en-US" sz="800" dirty="0">
                <a:solidFill>
                  <a:schemeClr val="tx1"/>
                </a:solidFill>
              </a:rPr>
              <a:t>Wear appropriate personal protective equipment for the laboratory or area.</a:t>
            </a:r>
            <a:endParaRPr lang="en-US" sz="800" dirty="0"/>
          </a:p>
          <a:p>
            <a:r>
              <a:rPr lang="en-US" sz="800" b="1" dirty="0"/>
              <a:t>Change </a:t>
            </a:r>
            <a:r>
              <a:rPr lang="en-US" sz="800" dirty="0"/>
              <a:t>gloves frequently and </a:t>
            </a:r>
            <a:r>
              <a:rPr lang="en-US" sz="800" b="1" dirty="0"/>
              <a:t>remove</a:t>
            </a:r>
            <a:r>
              <a:rPr lang="en-US" sz="800" dirty="0"/>
              <a:t> them before leaving the lab. </a:t>
            </a:r>
            <a:r>
              <a:rPr lang="en-US" sz="800" b="1" dirty="0"/>
              <a:t>Never </a:t>
            </a:r>
            <a:r>
              <a:rPr lang="en-US" sz="800" dirty="0"/>
              <a:t>put potentially contaminated gloves in regular trash. </a:t>
            </a:r>
          </a:p>
          <a:p>
            <a:r>
              <a:rPr lang="en-US" sz="800" dirty="0"/>
              <a:t>Monitor hands, clothes and tools frequently after working around radioactive materials with the assistance of a radiation worker.</a:t>
            </a:r>
          </a:p>
          <a:p>
            <a:r>
              <a:rPr lang="en-US" sz="800" dirty="0"/>
              <a:t>Always </a:t>
            </a:r>
            <a:r>
              <a:rPr lang="en-US" sz="800" b="1" dirty="0"/>
              <a:t>wash </a:t>
            </a:r>
            <a:r>
              <a:rPr lang="en-US" sz="800" dirty="0"/>
              <a:t>your hands at the completion of work around radioactive materials.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cs typeface="Arial"/>
            </a:endParaRP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6</a:t>
            </a:fld>
            <a:endParaRPr lang="en-US" dirty="0"/>
          </a:p>
        </p:txBody>
      </p:sp>
    </p:spTree>
    <p:extLst>
      <p:ext uri="{BB962C8B-B14F-4D97-AF65-F5344CB8AC3E}">
        <p14:creationId xmlns:p14="http://schemas.microsoft.com/office/powerpoint/2010/main" val="349046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dirty="0"/>
              <a:t>The Radiation Safety Program supplies radioactive waste containers to users.</a:t>
            </a:r>
          </a:p>
          <a:p>
            <a:pPr marL="0" indent="0">
              <a:buNone/>
            </a:pPr>
            <a:r>
              <a:rPr lang="en-US" sz="800" dirty="0"/>
              <a:t>One or two cubic foot cardboard boxes are used dry radioactive waste and lab trash.</a:t>
            </a:r>
          </a:p>
          <a:p>
            <a:pPr marL="0" indent="0">
              <a:buNone/>
            </a:pPr>
            <a:r>
              <a:rPr lang="en-US" sz="800" dirty="0"/>
              <a:t>One and five gallon jugs can be purchased by the lab for mixed and aqueous liquid wastes.</a:t>
            </a:r>
          </a:p>
          <a:p>
            <a:pPr marL="0" indent="0">
              <a:buNone/>
            </a:pPr>
            <a:r>
              <a:rPr lang="en-US" sz="800" b="1" dirty="0"/>
              <a:t>*Glass bottles may not be used for liquid waste. </a:t>
            </a:r>
          </a:p>
          <a:p>
            <a:pPr marL="0" indent="0">
              <a:buNone/>
            </a:pPr>
            <a:r>
              <a:rPr lang="en-US" sz="800" dirty="0"/>
              <a:t>Waste containers have a “Caution Radioactive Material” label affixed to the container.</a:t>
            </a:r>
          </a:p>
          <a:p>
            <a:pPr marL="0" indent="0">
              <a:buNone/>
            </a:pPr>
            <a:r>
              <a:rPr lang="en-US" sz="800" b="1" dirty="0"/>
              <a:t>DO NOT </a:t>
            </a:r>
            <a:r>
              <a:rPr lang="en-US" sz="800" dirty="0"/>
              <a:t>remove radioactive waste containers from the laboratory.</a:t>
            </a:r>
          </a:p>
          <a:p>
            <a:pPr marL="0" indent="0">
              <a:buNone/>
            </a:pPr>
            <a:r>
              <a:rPr lang="en-US" sz="800" dirty="0"/>
              <a:t>Outer Radioactive Materials shipping containers (boxes) may be discarded as NORMAL trash </a:t>
            </a:r>
            <a:r>
              <a:rPr lang="en-US" sz="800" b="1" u="sng" dirty="0"/>
              <a:t>only</a:t>
            </a:r>
            <a:r>
              <a:rPr lang="en-US" sz="800" dirty="0"/>
              <a:t> after they have been surveyed and found free of contamination and </a:t>
            </a:r>
            <a:r>
              <a:rPr lang="en-US" sz="800" b="1" dirty="0"/>
              <a:t>all</a:t>
            </a:r>
            <a:r>
              <a:rPr lang="en-US" sz="800" dirty="0"/>
              <a:t> radioactive labels are defaced.</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7</a:t>
            </a:fld>
            <a:endParaRPr lang="en-US" dirty="0"/>
          </a:p>
        </p:txBody>
      </p:sp>
    </p:spTree>
    <p:extLst>
      <p:ext uri="{BB962C8B-B14F-4D97-AF65-F5344CB8AC3E}">
        <p14:creationId xmlns:p14="http://schemas.microsoft.com/office/powerpoint/2010/main" val="231236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800" dirty="0"/>
              <a:t>Plastic inner shipping container (blue pigs) may also be discarded as NORMAL trash </a:t>
            </a:r>
            <a:r>
              <a:rPr lang="en-US" altLang="en-US" sz="800" b="1" u="sng" dirty="0"/>
              <a:t>only</a:t>
            </a:r>
            <a:r>
              <a:rPr lang="en-US" altLang="en-US" sz="800" dirty="0"/>
              <a:t> after they have been surveyed and found free of contamination, and </a:t>
            </a:r>
            <a:r>
              <a:rPr lang="en-US" altLang="en-US" sz="800" b="1" dirty="0"/>
              <a:t>all</a:t>
            </a:r>
            <a:r>
              <a:rPr lang="en-US" altLang="en-US" sz="800" dirty="0"/>
              <a:t> radioactive are labels defaced.</a:t>
            </a:r>
          </a:p>
          <a:p>
            <a:pPr marL="0" indent="0">
              <a:buNone/>
            </a:pPr>
            <a:r>
              <a:rPr lang="en-US" altLang="en-US" sz="800" dirty="0"/>
              <a:t>Lead pigs (gray) are considered hazardous and may not be discarded in the normal trash. EH&amp;S or RSP staff will collect these pigs. </a:t>
            </a:r>
          </a:p>
          <a:p>
            <a:endParaRPr lang="en-US" dirty="0"/>
          </a:p>
        </p:txBody>
      </p:sp>
      <p:sp>
        <p:nvSpPr>
          <p:cNvPr id="4" name="Slide Number Placeholder 3"/>
          <p:cNvSpPr>
            <a:spLocks noGrp="1"/>
          </p:cNvSpPr>
          <p:nvPr>
            <p:ph type="sldNum" sz="quarter" idx="5"/>
          </p:nvPr>
        </p:nvSpPr>
        <p:spPr/>
        <p:txBody>
          <a:bodyPr/>
          <a:lstStyle/>
          <a:p>
            <a:fld id="{85CEC689-B63F-4B6D-AF6D-31DA368AC821}" type="slidenum">
              <a:rPr lang="en-US" smtClean="0"/>
              <a:t>8</a:t>
            </a:fld>
            <a:endParaRPr lang="en-US" dirty="0"/>
          </a:p>
        </p:txBody>
      </p:sp>
    </p:spTree>
    <p:extLst>
      <p:ext uri="{BB962C8B-B14F-4D97-AF65-F5344CB8AC3E}">
        <p14:creationId xmlns:p14="http://schemas.microsoft.com/office/powerpoint/2010/main" val="343661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You have the right to notify the Washington State Department of Health (DOH) if you suspect improper actions by the University, or conditions which may to the violation of regulations or unnecessary exposure to radiation.</a:t>
            </a:r>
          </a:p>
          <a:p>
            <a:pPr marL="0" indent="0">
              <a:buNone/>
            </a:pPr>
            <a:r>
              <a:rPr lang="en-US" sz="1400" dirty="0"/>
              <a:t>A Notice to Employees (Form RHF-3) is posted in each laboratory or area authorized for radioactive material use or radiation producing device.</a:t>
            </a:r>
          </a:p>
          <a:p>
            <a:pPr marL="0" indent="0">
              <a:buNone/>
            </a:pPr>
            <a:r>
              <a:rPr lang="en-US" sz="1400" b="0" i="0" dirty="0">
                <a:solidFill>
                  <a:srgbClr val="262626"/>
                </a:solidFill>
                <a:effectLst/>
              </a:rPr>
              <a:t>This form </a:t>
            </a:r>
            <a:r>
              <a:rPr lang="en-US" sz="1400" dirty="0">
                <a:solidFill>
                  <a:srgbClr val="262626"/>
                </a:solidFill>
              </a:rPr>
              <a:t>provides </a:t>
            </a:r>
            <a:r>
              <a:rPr lang="en-US" sz="1400" b="0" i="0" dirty="0">
                <a:solidFill>
                  <a:srgbClr val="262626"/>
                </a:solidFill>
                <a:effectLst/>
              </a:rPr>
              <a:t>contact information for the Washington </a:t>
            </a:r>
            <a:r>
              <a:rPr lang="en-US" sz="1400" dirty="0">
                <a:solidFill>
                  <a:srgbClr val="262626"/>
                </a:solidFill>
              </a:rPr>
              <a:t>State</a:t>
            </a:r>
            <a:r>
              <a:rPr lang="en-US" sz="1400" b="0" i="0" dirty="0">
                <a:solidFill>
                  <a:srgbClr val="262626"/>
                </a:solidFill>
                <a:effectLst/>
              </a:rPr>
              <a:t> DOH, the agency that regulates the use of Radioactive Materials in Washington. </a:t>
            </a:r>
          </a:p>
          <a:p>
            <a:pPr marL="0" indent="0">
              <a:buNone/>
            </a:pPr>
            <a:r>
              <a:rPr lang="en-US" sz="1400" dirty="0">
                <a:solidFill>
                  <a:srgbClr val="262626"/>
                </a:solidFill>
              </a:rPr>
              <a:t>Your responsibilities and rights are listed on this form.</a:t>
            </a:r>
          </a:p>
          <a:p>
            <a:endParaRPr lang="en-US" sz="1400" b="1" dirty="0"/>
          </a:p>
        </p:txBody>
      </p:sp>
      <p:sp>
        <p:nvSpPr>
          <p:cNvPr id="4" name="Slide Number Placeholder 3"/>
          <p:cNvSpPr>
            <a:spLocks noGrp="1"/>
          </p:cNvSpPr>
          <p:nvPr>
            <p:ph type="sldNum" sz="quarter" idx="5"/>
          </p:nvPr>
        </p:nvSpPr>
        <p:spPr/>
        <p:txBody>
          <a:bodyPr/>
          <a:lstStyle/>
          <a:p>
            <a:fld id="{85CEC689-B63F-4B6D-AF6D-31DA368AC821}" type="slidenum">
              <a:rPr lang="en-US" smtClean="0"/>
              <a:t>9</a:t>
            </a:fld>
            <a:endParaRPr lang="en-US" dirty="0"/>
          </a:p>
        </p:txBody>
      </p:sp>
    </p:spTree>
    <p:extLst>
      <p:ext uri="{BB962C8B-B14F-4D97-AF65-F5344CB8AC3E}">
        <p14:creationId xmlns:p14="http://schemas.microsoft.com/office/powerpoint/2010/main" val="4226509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 Title Slide">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045F47D-AB9C-4341-B52D-E18C2DB010BD}"/>
              </a:ext>
            </a:extLst>
          </p:cNvPr>
          <p:cNvPicPr>
            <a:picLocks noChangeAspect="1"/>
          </p:cNvPicPr>
          <p:nvPr userDrawn="1"/>
        </p:nvPicPr>
        <p:blipFill>
          <a:blip r:embed="rId2"/>
          <a:stretch>
            <a:fillRect/>
          </a:stretch>
        </p:blipFill>
        <p:spPr>
          <a:xfrm>
            <a:off x="4221480" y="570486"/>
            <a:ext cx="3749040" cy="744191"/>
          </a:xfrm>
          <a:prstGeom prst="rect">
            <a:avLst/>
          </a:prstGeom>
        </p:spPr>
      </p:pic>
      <p:pic>
        <p:nvPicPr>
          <p:cNvPr id="9" name="Picture 8" descr="Background pattern&#10;&#10;Description automatically generated">
            <a:extLst>
              <a:ext uri="{FF2B5EF4-FFF2-40B4-BE49-F238E27FC236}">
                <a16:creationId xmlns:a16="http://schemas.microsoft.com/office/drawing/2014/main" id="{51111F31-87D3-4336-B677-12C731F35A0A}"/>
              </a:ext>
            </a:extLst>
          </p:cNvPr>
          <p:cNvPicPr>
            <a:picLocks/>
          </p:cNvPicPr>
          <p:nvPr userDrawn="1"/>
        </p:nvPicPr>
        <p:blipFill rotWithShape="1">
          <a:blip r:embed="rId3" cstate="screen">
            <a:extLst>
              <a:ext uri="{28A0092B-C50C-407E-A947-70E740481C1C}">
                <a14:useLocalDpi xmlns:a14="http://schemas.microsoft.com/office/drawing/2010/main"/>
              </a:ext>
            </a:extLst>
          </a:blip>
          <a:srcRect t="89946"/>
          <a:stretch/>
        </p:blipFill>
        <p:spPr>
          <a:xfrm>
            <a:off x="5843" y="6168788"/>
            <a:ext cx="12172604" cy="689212"/>
          </a:xfrm>
          <a:prstGeom prst="rect">
            <a:avLst/>
          </a:prstGeom>
          <a:effectLst>
            <a:outerShdw blurRad="88900" dist="38100" dir="16200000" rotWithShape="0">
              <a:prstClr val="black">
                <a:alpha val="15000"/>
              </a:prstClr>
            </a:outerShdw>
          </a:effectLst>
        </p:spPr>
      </p:pic>
      <p:sp>
        <p:nvSpPr>
          <p:cNvPr id="2" name="Title 1"/>
          <p:cNvSpPr>
            <a:spLocks noGrp="1"/>
          </p:cNvSpPr>
          <p:nvPr>
            <p:ph type="ctrTitle" hasCustomPrompt="1"/>
          </p:nvPr>
        </p:nvSpPr>
        <p:spPr>
          <a:xfrm>
            <a:off x="1524000" y="1728428"/>
            <a:ext cx="9144000" cy="1832919"/>
          </a:xfrm>
        </p:spPr>
        <p:txBody>
          <a:bodyPr anchor="b" anchorCtr="1">
            <a:noAutofit/>
          </a:bodyPr>
          <a:lstStyle>
            <a:lvl1pPr algn="ct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1524000" y="4248485"/>
            <a:ext cx="9144000" cy="1137708"/>
          </a:xfrm>
        </p:spPr>
        <p:txBody>
          <a:bodyPr>
            <a:noAutofit/>
          </a:bodyPr>
          <a:lstStyle>
            <a:lvl1pPr marL="0" indent="0" algn="ctr">
              <a:buNone/>
              <a:defRPr sz="3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a:extLst>
              <a:ext uri="{FF2B5EF4-FFF2-40B4-BE49-F238E27FC236}">
                <a16:creationId xmlns:a16="http://schemas.microsoft.com/office/drawing/2014/main" id="{DE198DB7-C1B5-49F6-AC55-1A25027B890C}"/>
              </a:ext>
            </a:extLst>
          </p:cNvPr>
          <p:cNvSpPr/>
          <p:nvPr userDrawn="1"/>
        </p:nvSpPr>
        <p:spPr>
          <a:xfrm>
            <a:off x="5638800" y="378411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2C6092C-9916-4F45-AC83-40A526432204}"/>
              </a:ext>
            </a:extLst>
          </p:cNvPr>
          <p:cNvSpPr/>
          <p:nvPr userDrawn="1"/>
        </p:nvSpPr>
        <p:spPr>
          <a:xfrm>
            <a:off x="5694419" y="6168788"/>
            <a:ext cx="803161" cy="689212"/>
          </a:xfrm>
          <a:prstGeom prst="rect">
            <a:avLst/>
          </a:prstGeom>
          <a:solidFill>
            <a:schemeClr val="bg1"/>
          </a:solidFill>
          <a:ln>
            <a:noFill/>
          </a:ln>
          <a:effectLst>
            <a:innerShdw blurRad="114300">
              <a:prstClr val="black">
                <a:alpha val="1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58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872973"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55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818540"/>
            <a:ext cx="7171757" cy="1272756"/>
          </a:xfrm>
        </p:spPr>
        <p:txBody>
          <a:bodyPr anchor="b" anchorCtr="0"/>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81174" y="3018774"/>
            <a:ext cx="4754880" cy="3118414"/>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781174" y="223991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745069E1-66A9-45BF-B886-E9052A262DE7}"/>
              </a:ext>
            </a:extLst>
          </p:cNvPr>
          <p:cNvSpPr>
            <a:spLocks noGrp="1"/>
          </p:cNvSpPr>
          <p:nvPr>
            <p:ph type="pic" sz="quarter" idx="14"/>
          </p:nvPr>
        </p:nvSpPr>
        <p:spPr>
          <a:xfrm>
            <a:off x="6985000" y="3018774"/>
            <a:ext cx="4754880" cy="3118501"/>
          </a:xfrm>
          <a:solidFill>
            <a:schemeClr val="bg1">
              <a:lumMod val="95000"/>
            </a:schemeClr>
          </a:solidFill>
        </p:spPr>
        <p:txBody>
          <a:bodyPr/>
          <a:lstStyle/>
          <a:p>
            <a:endParaRPr lang="en-US" dirty="0"/>
          </a:p>
        </p:txBody>
      </p:sp>
    </p:spTree>
    <p:extLst>
      <p:ext uri="{BB962C8B-B14F-4D97-AF65-F5344CB8AC3E}">
        <p14:creationId xmlns:p14="http://schemas.microsoft.com/office/powerpoint/2010/main" val="3585227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77764B7-ADAB-412F-A905-60FDDC8A075C}"/>
              </a:ext>
            </a:extLst>
          </p:cNvPr>
          <p:cNvSpPr>
            <a:spLocks noGrp="1"/>
          </p:cNvSpPr>
          <p:nvPr>
            <p:ph type="pic" sz="quarter" idx="14"/>
          </p:nvPr>
        </p:nvSpPr>
        <p:spPr>
          <a:xfrm>
            <a:off x="1050879" y="2"/>
            <a:ext cx="11141122" cy="3002507"/>
          </a:xfrm>
          <a:custGeom>
            <a:avLst/>
            <a:gdLst>
              <a:gd name="connsiteX0" fmla="*/ 0 w 11141122"/>
              <a:gd name="connsiteY0" fmla="*/ 0 h 3002507"/>
              <a:gd name="connsiteX1" fmla="*/ 11141122 w 11141122"/>
              <a:gd name="connsiteY1" fmla="*/ 0 h 3002507"/>
              <a:gd name="connsiteX2" fmla="*/ 11141122 w 11141122"/>
              <a:gd name="connsiteY2" fmla="*/ 3002507 h 3002507"/>
              <a:gd name="connsiteX3" fmla="*/ 5868536 w 11141122"/>
              <a:gd name="connsiteY3" fmla="*/ 3002507 h 3002507"/>
              <a:gd name="connsiteX4" fmla="*/ 5868536 w 11141122"/>
              <a:gd name="connsiteY4" fmla="*/ 2565778 h 3002507"/>
              <a:gd name="connsiteX5" fmla="*/ 491318 w 11141122"/>
              <a:gd name="connsiteY5" fmla="*/ 2565778 h 3002507"/>
              <a:gd name="connsiteX6" fmla="*/ 491318 w 11141122"/>
              <a:gd name="connsiteY6" fmla="*/ 3002507 h 3002507"/>
              <a:gd name="connsiteX7" fmla="*/ 0 w 11141122"/>
              <a:gd name="connsiteY7" fmla="*/ 3002507 h 300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122" h="3002507">
                <a:moveTo>
                  <a:pt x="0" y="0"/>
                </a:moveTo>
                <a:lnTo>
                  <a:pt x="11141122" y="0"/>
                </a:lnTo>
                <a:lnTo>
                  <a:pt x="11141122" y="3002507"/>
                </a:lnTo>
                <a:lnTo>
                  <a:pt x="5868536" y="3002507"/>
                </a:lnTo>
                <a:lnTo>
                  <a:pt x="5868536" y="2565778"/>
                </a:lnTo>
                <a:lnTo>
                  <a:pt x="491318" y="2565778"/>
                </a:lnTo>
                <a:lnTo>
                  <a:pt x="491318" y="3002507"/>
                </a:lnTo>
                <a:lnTo>
                  <a:pt x="0" y="3002507"/>
                </a:lnTo>
                <a:close/>
              </a:path>
            </a:pathLst>
          </a:custGeom>
          <a:noFill/>
        </p:spPr>
        <p:txBody>
          <a:bodyPr wrap="square">
            <a:noAutofit/>
          </a:bodyPr>
          <a:lstStyle/>
          <a:p>
            <a:endParaRPr lang="en-US" dirty="0"/>
          </a:p>
        </p:txBody>
      </p:sp>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781174" y="2825087"/>
            <a:ext cx="4892581" cy="794760"/>
          </a:xfrm>
        </p:spPr>
        <p:txBody>
          <a:bodyPr anchor="b" anchorCtr="0"/>
          <a:lstStyle>
            <a:lvl1pPr algn="l">
              <a:defRPr sz="2400"/>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1794320" y="3893074"/>
            <a:ext cx="4872973" cy="2726090"/>
          </a:xfrm>
        </p:spPr>
        <p:txBody>
          <a:bodyPr anchor="t" anchorCtr="0"/>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11" name="Rectangle 10">
            <a:extLst>
              <a:ext uri="{FF2B5EF4-FFF2-40B4-BE49-F238E27FC236}">
                <a16:creationId xmlns:a16="http://schemas.microsoft.com/office/drawing/2014/main" id="{287D14DF-5E3B-41EB-8A91-1BED59B88863}"/>
              </a:ext>
            </a:extLst>
          </p:cNvPr>
          <p:cNvSpPr/>
          <p:nvPr userDrawn="1"/>
        </p:nvSpPr>
        <p:spPr>
          <a:xfrm>
            <a:off x="1542197" y="6766560"/>
            <a:ext cx="5377218"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048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572000" cy="661720"/>
          </a:xfrm>
          <a:solidFill>
            <a:schemeClr val="bg1">
              <a:lumMod val="95000"/>
            </a:schemeClr>
          </a:solidFill>
        </p:spPr>
        <p:txBody>
          <a:bodyPr wrap="square" lIns="182880" tIns="182880" rIns="182880" bIns="18288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60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8B61E-D700-41AB-A285-33515E6C0A52}"/>
              </a:ext>
            </a:extLst>
          </p:cNvPr>
          <p:cNvSpPr>
            <a:spLocks noGrp="1"/>
          </p:cNvSpPr>
          <p:nvPr>
            <p:ph type="title" hasCustomPrompt="1"/>
          </p:nvPr>
        </p:nvSpPr>
        <p:spPr>
          <a:xfrm>
            <a:off x="1505602" y="626357"/>
            <a:ext cx="5263688" cy="1828193"/>
          </a:xfrm>
        </p:spPr>
        <p:txBody>
          <a:bodyPr wrap="square" anchor="b" anchorCtr="0">
            <a:spAutoFit/>
          </a:bodyPr>
          <a:lstStyle>
            <a:lvl1pPr algn="l">
              <a:defRPr/>
            </a:lvl1pPr>
          </a:lstStyle>
          <a:p>
            <a:r>
              <a:rPr lang="en-US" dirty="0"/>
              <a:t>CLICK TO EDIT MASTER TITLE STYLE</a:t>
            </a:r>
          </a:p>
        </p:txBody>
      </p:sp>
      <p:sp>
        <p:nvSpPr>
          <p:cNvPr id="7" name="Text Placeholder 6">
            <a:extLst>
              <a:ext uri="{FF2B5EF4-FFF2-40B4-BE49-F238E27FC236}">
                <a16:creationId xmlns:a16="http://schemas.microsoft.com/office/drawing/2014/main" id="{8A0B0C01-FE56-4642-9E7B-E63BFB56B8F8}"/>
              </a:ext>
            </a:extLst>
          </p:cNvPr>
          <p:cNvSpPr>
            <a:spLocks noGrp="1"/>
          </p:cNvSpPr>
          <p:nvPr>
            <p:ph type="body" sz="quarter" idx="13"/>
          </p:nvPr>
        </p:nvSpPr>
        <p:spPr>
          <a:xfrm>
            <a:off x="7014575" y="688932"/>
            <a:ext cx="4904898" cy="846386"/>
          </a:xfrm>
          <a:solidFill>
            <a:schemeClr val="bg1">
              <a:lumMod val="95000"/>
            </a:schemeClr>
          </a:solidFill>
        </p:spPr>
        <p:txBody>
          <a:bodyPr wrap="square" lIns="274320" tIns="274320" rIns="274320" bIns="274320" anchor="t" anchorCtr="0">
            <a:spAutoFit/>
          </a:bodyPr>
          <a:lstStyle>
            <a:lvl1pPr marL="0" indent="0" algn="l">
              <a:lnSpc>
                <a:spcPct val="95000"/>
              </a:lnSpc>
              <a:spcBef>
                <a:spcPts val="800"/>
              </a:spcBef>
              <a:buNone/>
              <a:defRPr lang="en-US" sz="2000" kern="1200" dirty="0">
                <a:solidFill>
                  <a:schemeClr val="tx2">
                    <a:lumMod val="75000"/>
                  </a:schemeClr>
                </a:solidFill>
                <a:latin typeface="+mn-lt"/>
                <a:ea typeface="+mn-ea"/>
                <a:cs typeface="+mn-cs"/>
              </a:defRPr>
            </a:lvl1pPr>
          </a:lstStyle>
          <a:p>
            <a:pPr lvl="0"/>
            <a:r>
              <a:rPr lang="en-US" dirty="0"/>
              <a:t>Click to edit Master text styles</a:t>
            </a:r>
          </a:p>
        </p:txBody>
      </p:sp>
      <p:sp>
        <p:nvSpPr>
          <p:cNvPr id="8" name="Rectangle 7">
            <a:extLst>
              <a:ext uri="{FF2B5EF4-FFF2-40B4-BE49-F238E27FC236}">
                <a16:creationId xmlns:a16="http://schemas.microsoft.com/office/drawing/2014/main" id="{523D1C27-A47E-49F4-8FF1-3954D853A2CE}"/>
              </a:ext>
            </a:extLst>
          </p:cNvPr>
          <p:cNvSpPr/>
          <p:nvPr userDrawn="1"/>
        </p:nvSpPr>
        <p:spPr>
          <a:xfrm>
            <a:off x="1505602" y="263046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5">
            <a:extLst>
              <a:ext uri="{FF2B5EF4-FFF2-40B4-BE49-F238E27FC236}">
                <a16:creationId xmlns:a16="http://schemas.microsoft.com/office/drawing/2014/main" id="{A49FF349-499D-4773-A3B2-1547301DCB9D}"/>
              </a:ext>
            </a:extLst>
          </p:cNvPr>
          <p:cNvSpPr>
            <a:spLocks noGrp="1"/>
          </p:cNvSpPr>
          <p:nvPr>
            <p:ph type="pic" sz="quarter" idx="14"/>
          </p:nvPr>
        </p:nvSpPr>
        <p:spPr>
          <a:xfrm>
            <a:off x="1504950" y="3124200"/>
            <a:ext cx="5264150" cy="3403600"/>
          </a:xfrm>
        </p:spPr>
        <p:txBody>
          <a:bodyPr/>
          <a:lstStyle/>
          <a:p>
            <a:endParaRPr lang="en-US" dirty="0"/>
          </a:p>
        </p:txBody>
      </p:sp>
    </p:spTree>
    <p:extLst>
      <p:ext uri="{BB962C8B-B14F-4D97-AF65-F5344CB8AC3E}">
        <p14:creationId xmlns:p14="http://schemas.microsoft.com/office/powerpoint/2010/main" val="2090765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nchorCtr="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55D0655B-5834-474B-BC1F-9C661A5AD1A4}"/>
              </a:ext>
            </a:extLst>
          </p:cNvPr>
          <p:cNvSpPr>
            <a:spLocks noGrp="1"/>
          </p:cNvSpPr>
          <p:nvPr>
            <p:ph type="title" hasCustomPrompt="1"/>
          </p:nvPr>
        </p:nvSpPr>
        <p:spPr>
          <a:xfrm>
            <a:off x="1781174" y="355078"/>
            <a:ext cx="9348789" cy="1272756"/>
          </a:xfrm>
        </p:spPr>
        <p:txBody>
          <a:bodyPr/>
          <a:lstStyle>
            <a:lvl1pPr>
              <a:defRPr lang="en-US" sz="4400" kern="1200" spc="-150" dirty="0">
                <a:solidFill>
                  <a:schemeClr val="tx2"/>
                </a:solidFill>
                <a:latin typeface="Arial Black" panose="020B0A04020102020204" pitchFamily="34" charset="0"/>
                <a:ea typeface="+mj-ea"/>
                <a:cs typeface="+mj-cs"/>
              </a:defRPr>
            </a:lvl1pPr>
          </a:lstStyle>
          <a:p>
            <a:r>
              <a:rPr lang="en-US" dirty="0"/>
              <a:t>CLICK TO EDIT MASTER TITLE STYLE</a:t>
            </a:r>
          </a:p>
        </p:txBody>
      </p:sp>
      <p:sp>
        <p:nvSpPr>
          <p:cNvPr id="7" name="Rectangle 6">
            <a:extLst>
              <a:ext uri="{FF2B5EF4-FFF2-40B4-BE49-F238E27FC236}">
                <a16:creationId xmlns:a16="http://schemas.microsoft.com/office/drawing/2014/main" id="{E608DCDB-66C8-44DE-8ED7-83CE364096B0}"/>
              </a:ext>
            </a:extLst>
          </p:cNvPr>
          <p:cNvSpPr/>
          <p:nvPr userDrawn="1"/>
        </p:nvSpPr>
        <p:spPr>
          <a:xfrm>
            <a:off x="5998368" y="1853852"/>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052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174" y="3429000"/>
            <a:ext cx="9348788" cy="1543050"/>
          </a:xfrm>
        </p:spPr>
        <p:txBody>
          <a:bodyPr lIns="0" tIns="0" rIns="0" bIns="0"/>
          <a:lstStyle>
            <a:lvl1pPr marL="0" indent="0" algn="ctr">
              <a:buNone/>
              <a:defRPr sz="3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Title 6">
            <a:extLst>
              <a:ext uri="{FF2B5EF4-FFF2-40B4-BE49-F238E27FC236}">
                <a16:creationId xmlns:a16="http://schemas.microsoft.com/office/drawing/2014/main" id="{719FB596-AD7C-4AED-B155-2E23580F8DEC}"/>
              </a:ext>
            </a:extLst>
          </p:cNvPr>
          <p:cNvSpPr>
            <a:spLocks noGrp="1"/>
          </p:cNvSpPr>
          <p:nvPr>
            <p:ph type="title" hasCustomPrompt="1"/>
          </p:nvPr>
        </p:nvSpPr>
        <p:spPr>
          <a:xfrm>
            <a:off x="1781174" y="1104900"/>
            <a:ext cx="9348789" cy="1697120"/>
          </a:xfrm>
        </p:spPr>
        <p:txBody>
          <a:bodyPr/>
          <a:lstStyle/>
          <a:p>
            <a:r>
              <a:rPr lang="en-US" dirty="0"/>
              <a:t>CLICK TO EDIT MASTER TITLE STYLE</a:t>
            </a:r>
          </a:p>
        </p:txBody>
      </p:sp>
      <p:sp>
        <p:nvSpPr>
          <p:cNvPr id="8" name="Rectangle 7">
            <a:extLst>
              <a:ext uri="{FF2B5EF4-FFF2-40B4-BE49-F238E27FC236}">
                <a16:creationId xmlns:a16="http://schemas.microsoft.com/office/drawing/2014/main" id="{DA064562-184D-4ABA-BCF1-23E6D7615DCD}"/>
              </a:ext>
            </a:extLst>
          </p:cNvPr>
          <p:cNvSpPr/>
          <p:nvPr userDrawn="1"/>
        </p:nvSpPr>
        <p:spPr>
          <a:xfrm>
            <a:off x="5998368" y="3057604"/>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79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81175" y="2161522"/>
            <a:ext cx="4589480"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15136" y="2161522"/>
            <a:ext cx="4931387" cy="4276855"/>
          </a:xfrm>
        </p:spPr>
        <p:txBody>
          <a:bodyPr anchor="t" anchorCtr="0"/>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BCDCAAAE-3117-43B1-8365-13245D2510A9}"/>
              </a:ext>
            </a:extLst>
          </p:cNvPr>
          <p:cNvSpPr>
            <a:spLocks noGrp="1"/>
          </p:cNvSpPr>
          <p:nvPr>
            <p:ph type="title" hasCustomPrompt="1"/>
          </p:nvPr>
        </p:nvSpPr>
        <p:spPr>
          <a:xfrm>
            <a:off x="1781174" y="355078"/>
            <a:ext cx="9348789" cy="1185623"/>
          </a:xfrm>
        </p:spPr>
        <p:txBody>
          <a:bodyPr/>
          <a:lstStyle/>
          <a:p>
            <a:r>
              <a:rPr lang="en-US" dirty="0"/>
              <a:t>CLICK TO EDIT MASTER TITLE STYLE</a:t>
            </a:r>
          </a:p>
        </p:txBody>
      </p:sp>
      <p:sp>
        <p:nvSpPr>
          <p:cNvPr id="8" name="Rectangle 7">
            <a:extLst>
              <a:ext uri="{FF2B5EF4-FFF2-40B4-BE49-F238E27FC236}">
                <a16:creationId xmlns:a16="http://schemas.microsoft.com/office/drawing/2014/main" id="{18004B13-2F49-410C-8FFA-FF8EE826DAF8}"/>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760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2 columns/header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1781175" y="1923911"/>
            <a:ext cx="4537075" cy="806904"/>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4" name="Content Placeholder 3"/>
          <p:cNvSpPr>
            <a:spLocks noGrp="1"/>
          </p:cNvSpPr>
          <p:nvPr>
            <p:ph sz="half" idx="2"/>
          </p:nvPr>
        </p:nvSpPr>
        <p:spPr>
          <a:xfrm>
            <a:off x="1781175" y="2944164"/>
            <a:ext cx="4537075" cy="3649357"/>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815138" y="1913026"/>
            <a:ext cx="4561114" cy="817789"/>
          </a:xfrm>
        </p:spPr>
        <p:txBody>
          <a:bodyPr vert="horz" lIns="0" tIns="0" rIns="0" bIns="0" rtlCol="0" anchor="b" anchorCtr="0">
            <a:noAutofit/>
          </a:bodyPr>
          <a:lstStyle>
            <a:lvl1pPr marL="0" indent="0">
              <a:buNone/>
              <a:defRPr lang="en-US" sz="2000" b="1" dirty="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MASTER TEXT STYLES</a:t>
            </a:r>
          </a:p>
        </p:txBody>
      </p:sp>
      <p:sp>
        <p:nvSpPr>
          <p:cNvPr id="6" name="Content Placeholder 5"/>
          <p:cNvSpPr>
            <a:spLocks noGrp="1"/>
          </p:cNvSpPr>
          <p:nvPr>
            <p:ph sz="quarter" idx="4"/>
          </p:nvPr>
        </p:nvSpPr>
        <p:spPr>
          <a:xfrm>
            <a:off x="6815138" y="2945001"/>
            <a:ext cx="4535424" cy="3681539"/>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5BCD8D19-683F-4EEA-A357-6C4EB3371CEC}"/>
              </a:ext>
            </a:extLst>
          </p:cNvPr>
          <p:cNvSpPr>
            <a:spLocks noGrp="1"/>
          </p:cNvSpPr>
          <p:nvPr>
            <p:ph type="title" hasCustomPrompt="1"/>
          </p:nvPr>
        </p:nvSpPr>
        <p:spPr>
          <a:xfrm>
            <a:off x="1781174" y="355078"/>
            <a:ext cx="9348789" cy="1198149"/>
          </a:xfrm>
        </p:spPr>
        <p:txBody>
          <a:bodyPr/>
          <a:lstStyle/>
          <a:p>
            <a:r>
              <a:rPr lang="en-US" dirty="0"/>
              <a:t>CLICK TO EDIT MASTER TITLE STYLE</a:t>
            </a:r>
          </a:p>
        </p:txBody>
      </p:sp>
      <p:sp>
        <p:nvSpPr>
          <p:cNvPr id="14" name="Rectangle 13">
            <a:extLst>
              <a:ext uri="{FF2B5EF4-FFF2-40B4-BE49-F238E27FC236}">
                <a16:creationId xmlns:a16="http://schemas.microsoft.com/office/drawing/2014/main" id="{9BD85F82-FB5E-45F8-AF46-963FBEC3C89E}"/>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278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6.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81174" y="355078"/>
            <a:ext cx="9348789" cy="1173471"/>
          </a:xfrm>
        </p:spPr>
        <p:txBody>
          <a:bodyPr/>
          <a:lstStyle/>
          <a:p>
            <a:r>
              <a:rPr lang="en-US" dirty="0"/>
              <a:t>CLICK TO EDIT MASTER TITLE STYLE</a:t>
            </a:r>
          </a:p>
        </p:txBody>
      </p:sp>
      <p:sp>
        <p:nvSpPr>
          <p:cNvPr id="9" name="Rectangle 8">
            <a:extLst>
              <a:ext uri="{FF2B5EF4-FFF2-40B4-BE49-F238E27FC236}">
                <a16:creationId xmlns:a16="http://schemas.microsoft.com/office/drawing/2014/main" id="{26F6C6E0-1904-4EA4-8832-3D5199045240}"/>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4805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7.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153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full photo">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877E9CF-9D63-466A-9A30-3EAA2C01ED9A}"/>
              </a:ext>
            </a:extLst>
          </p:cNvPr>
          <p:cNvSpPr>
            <a:spLocks noGrp="1"/>
          </p:cNvSpPr>
          <p:nvPr>
            <p:ph type="pic" sz="quarter" idx="10"/>
          </p:nvPr>
        </p:nvSpPr>
        <p:spPr>
          <a:xfrm>
            <a:off x="1028700" y="0"/>
            <a:ext cx="11163300" cy="6858000"/>
          </a:xfrm>
        </p:spPr>
        <p:txBody>
          <a:bodyPr/>
          <a:lstStyle/>
          <a:p>
            <a:endParaRPr lang="en-US" dirty="0"/>
          </a:p>
        </p:txBody>
      </p:sp>
    </p:spTree>
    <p:extLst>
      <p:ext uri="{BB962C8B-B14F-4D97-AF65-F5344CB8AC3E}">
        <p14:creationId xmlns:p14="http://schemas.microsoft.com/office/powerpoint/2010/main" val="2311261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6C9A9F1-4A70-4EE4-881D-E394F5F9FC68}"/>
              </a:ext>
            </a:extLst>
          </p:cNvPr>
          <p:cNvSpPr>
            <a:spLocks noGrp="1"/>
          </p:cNvSpPr>
          <p:nvPr>
            <p:ph type="pic" sz="quarter" idx="14"/>
          </p:nvPr>
        </p:nvSpPr>
        <p:spPr>
          <a:xfrm>
            <a:off x="1779487" y="2281238"/>
            <a:ext cx="3991391" cy="3857625"/>
          </a:xfrm>
          <a:solidFill>
            <a:schemeClr val="tx2">
              <a:lumMod val="20000"/>
              <a:lumOff val="80000"/>
            </a:schemeClr>
          </a:solidFill>
        </p:spPr>
        <p:txBody>
          <a:bodyPr/>
          <a:lstStyle/>
          <a:p>
            <a:endParaRPr lang="en-US" dirty="0"/>
          </a:p>
        </p:txBody>
      </p:sp>
      <p:sp>
        <p:nvSpPr>
          <p:cNvPr id="2" name="Title 1">
            <a:extLst>
              <a:ext uri="{FF2B5EF4-FFF2-40B4-BE49-F238E27FC236}">
                <a16:creationId xmlns:a16="http://schemas.microsoft.com/office/drawing/2014/main" id="{25F002B8-C24E-459A-BF60-3329F2C395D9}"/>
              </a:ext>
            </a:extLst>
          </p:cNvPr>
          <p:cNvSpPr>
            <a:spLocks noGrp="1"/>
          </p:cNvSpPr>
          <p:nvPr>
            <p:ph type="title" hasCustomPrompt="1"/>
          </p:nvPr>
        </p:nvSpPr>
        <p:spPr>
          <a:xfrm>
            <a:off x="1781174" y="355078"/>
            <a:ext cx="9348789" cy="1187119"/>
          </a:xfrm>
        </p:spPr>
        <p:txBody>
          <a:bodyPr/>
          <a:lstStyle>
            <a:lvl1pPr algn="ctr">
              <a:defRPr/>
            </a:lvl1pPr>
          </a:lstStyle>
          <a:p>
            <a:r>
              <a:rPr lang="en-US" dirty="0"/>
              <a:t>CLICK TO EDIT MASTER TITLE STYLE</a:t>
            </a:r>
          </a:p>
        </p:txBody>
      </p:sp>
      <p:sp>
        <p:nvSpPr>
          <p:cNvPr id="9" name="Content Placeholder 8">
            <a:extLst>
              <a:ext uri="{FF2B5EF4-FFF2-40B4-BE49-F238E27FC236}">
                <a16:creationId xmlns:a16="http://schemas.microsoft.com/office/drawing/2014/main" id="{C3FFDF8C-1F0B-4961-8F1A-EA5E868A599A}"/>
              </a:ext>
            </a:extLst>
          </p:cNvPr>
          <p:cNvSpPr>
            <a:spLocks noGrp="1"/>
          </p:cNvSpPr>
          <p:nvPr>
            <p:ph sz="quarter" idx="13"/>
          </p:nvPr>
        </p:nvSpPr>
        <p:spPr>
          <a:xfrm>
            <a:off x="6096000" y="2281735"/>
            <a:ext cx="5033963" cy="3857625"/>
          </a:xfrm>
        </p:spPr>
        <p:txBody>
          <a:bodyPr anchor="t" anchorCtr="0"/>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ABC606DA-AEE2-4075-92FE-8A3E75FE8F85}"/>
              </a:ext>
            </a:extLst>
          </p:cNvPr>
          <p:cNvSpPr/>
          <p:nvPr userDrawn="1"/>
        </p:nvSpPr>
        <p:spPr>
          <a:xfrm>
            <a:off x="5998368" y="1717318"/>
            <a:ext cx="91440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089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E30C7818-3D84-4FE4-A829-AB1B144CF0B0}"/>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r="91410"/>
          <a:stretch/>
        </p:blipFill>
        <p:spPr>
          <a:xfrm>
            <a:off x="0" y="0"/>
            <a:ext cx="1046273" cy="6858000"/>
          </a:xfrm>
          <a:prstGeom prst="rect">
            <a:avLst/>
          </a:prstGeom>
          <a:effectLst>
            <a:outerShdw blurRad="88900" dist="38100" algn="l" rotWithShape="0">
              <a:prstClr val="black">
                <a:alpha val="15000"/>
              </a:prstClr>
            </a:outerShdw>
          </a:effectLst>
        </p:spPr>
      </p:pic>
      <p:sp>
        <p:nvSpPr>
          <p:cNvPr id="2" name="Title Placeholder 1"/>
          <p:cNvSpPr>
            <a:spLocks noGrp="1"/>
          </p:cNvSpPr>
          <p:nvPr>
            <p:ph type="title"/>
          </p:nvPr>
        </p:nvSpPr>
        <p:spPr>
          <a:xfrm>
            <a:off x="1781174" y="355078"/>
            <a:ext cx="9348789" cy="1272756"/>
          </a:xfrm>
          <a:prstGeom prst="rect">
            <a:avLst/>
          </a:prstGeom>
        </p:spPr>
        <p:txBody>
          <a:bodyPr vert="horz" lIns="0" tIns="0" rIns="0" bIns="0" rtlCol="0" anchor="b" anchorCtr="1">
            <a:noAutofit/>
          </a:bodyPr>
          <a:lstStyle/>
          <a:p>
            <a:r>
              <a:rPr lang="en-US" dirty="0"/>
              <a:t>CLICK TO EDIT MASTER TITLE STYLE</a:t>
            </a:r>
          </a:p>
        </p:txBody>
      </p:sp>
      <p:sp>
        <p:nvSpPr>
          <p:cNvPr id="3" name="Text Placeholder 2"/>
          <p:cNvSpPr>
            <a:spLocks noGrp="1"/>
          </p:cNvSpPr>
          <p:nvPr>
            <p:ph type="body" idx="1"/>
          </p:nvPr>
        </p:nvSpPr>
        <p:spPr>
          <a:xfrm>
            <a:off x="1781174" y="2229633"/>
            <a:ext cx="9348789" cy="1756378"/>
          </a:xfrm>
          <a:prstGeom prst="rect">
            <a:avLst/>
          </a:prstGeom>
        </p:spPr>
        <p:txBody>
          <a:bodyPr vert="horz" lIns="0" tIns="0" rIns="0" bIns="0" rtlCol="0" anchor="t" anchorCtr="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Graphic 8">
            <a:extLst>
              <a:ext uri="{FF2B5EF4-FFF2-40B4-BE49-F238E27FC236}">
                <a16:creationId xmlns:a16="http://schemas.microsoft.com/office/drawing/2014/main" id="{743B4A29-4092-435B-BDA1-D96A6FE7095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43351" y="5930900"/>
            <a:ext cx="575336" cy="571500"/>
          </a:xfrm>
          <a:prstGeom prst="rect">
            <a:avLst/>
          </a:prstGeom>
        </p:spPr>
      </p:pic>
      <p:sp>
        <p:nvSpPr>
          <p:cNvPr id="10" name="TextBox 9">
            <a:extLst>
              <a:ext uri="{FF2B5EF4-FFF2-40B4-BE49-F238E27FC236}">
                <a16:creationId xmlns:a16="http://schemas.microsoft.com/office/drawing/2014/main" id="{6579E68E-02D9-4963-8B66-3C7E618C0623}"/>
              </a:ext>
            </a:extLst>
          </p:cNvPr>
          <p:cNvSpPr txBox="1"/>
          <p:nvPr userDrawn="1"/>
        </p:nvSpPr>
        <p:spPr>
          <a:xfrm rot="16200000">
            <a:off x="-2303620" y="2665361"/>
            <a:ext cx="5669278" cy="338554"/>
          </a:xfrm>
          <a:prstGeom prst="rect">
            <a:avLst/>
          </a:prstGeom>
          <a:noFill/>
          <a:effectLst/>
        </p:spPr>
        <p:txBody>
          <a:bodyPr wrap="square" rtlCol="0">
            <a:spAutoFit/>
          </a:bodyPr>
          <a:lstStyle/>
          <a:p>
            <a:r>
              <a:rPr lang="en-US" sz="1600" b="0" kern="1500" spc="600" baseline="0" dirty="0">
                <a:solidFill>
                  <a:schemeClr val="tx2">
                    <a:lumMod val="60000"/>
                    <a:lumOff val="40000"/>
                  </a:schemeClr>
                </a:solidFill>
              </a:rPr>
              <a:t>WASHINGTON STATE UNIVERSITY</a:t>
            </a:r>
          </a:p>
        </p:txBody>
      </p:sp>
    </p:spTree>
    <p:extLst>
      <p:ext uri="{BB962C8B-B14F-4D97-AF65-F5344CB8AC3E}">
        <p14:creationId xmlns:p14="http://schemas.microsoft.com/office/powerpoint/2010/main" val="400702665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694" r:id="rId9"/>
    <p:sldLayoutId id="2147483703" r:id="rId10"/>
    <p:sldLayoutId id="2147483708" r:id="rId11"/>
    <p:sldLayoutId id="2147483705" r:id="rId12"/>
    <p:sldLayoutId id="2147483704" r:id="rId13"/>
    <p:sldLayoutId id="2147483707" r:id="rId14"/>
  </p:sldLayoutIdLst>
  <p:txStyles>
    <p:titleStyle>
      <a:lvl1pPr algn="ctr" defTabSz="914400" rtl="0" eaLnBrk="1" latinLnBrk="0" hangingPunct="1">
        <a:lnSpc>
          <a:spcPct val="90000"/>
        </a:lnSpc>
        <a:spcBef>
          <a:spcPct val="0"/>
        </a:spcBef>
        <a:buNone/>
        <a:defRPr lang="en-US" sz="4400" kern="1200" spc="-150" dirty="0">
          <a:solidFill>
            <a:schemeClr val="tx2"/>
          </a:solidFill>
          <a:latin typeface="Arial Black" panose="020B0A04020102020204" pitchFamily="34" charset="0"/>
          <a:ea typeface="+mj-ea"/>
          <a:cs typeface="+mj-cs"/>
        </a:defRPr>
      </a:lvl1pPr>
    </p:titleStyle>
    <p:bodyStyle>
      <a:lvl1pPr marL="182880" indent="-182880" algn="l" defTabSz="914400" rtl="0" eaLnBrk="1" latinLnBrk="0" hangingPunct="1">
        <a:lnSpc>
          <a:spcPct val="90000"/>
        </a:lnSpc>
        <a:spcBef>
          <a:spcPts val="800"/>
        </a:spcBef>
        <a:buFont typeface="Arial" panose="020B0604020202020204" pitchFamily="34" charset="0"/>
        <a:buChar char="•"/>
        <a:defRPr sz="2800" kern="1200">
          <a:solidFill>
            <a:schemeClr val="tx2">
              <a:lumMod val="75000"/>
            </a:schemeClr>
          </a:solidFill>
          <a:latin typeface="+mn-lt"/>
          <a:ea typeface="+mn-ea"/>
          <a:cs typeface="+mn-cs"/>
        </a:defRPr>
      </a:lvl1pPr>
      <a:lvl2pPr marL="457200" indent="-182880" algn="l" defTabSz="914400" rtl="0" eaLnBrk="1" latinLnBrk="0" hangingPunct="1">
        <a:lnSpc>
          <a:spcPct val="90000"/>
        </a:lnSpc>
        <a:spcBef>
          <a:spcPts val="400"/>
        </a:spcBef>
        <a:buFont typeface="Arial" panose="020B0604020202020204" pitchFamily="34" charset="0"/>
        <a:buChar char="•"/>
        <a:defRPr sz="2400" kern="1200">
          <a:solidFill>
            <a:schemeClr val="tx2">
              <a:lumMod val="75000"/>
            </a:schemeClr>
          </a:solidFill>
          <a:latin typeface="+mn-lt"/>
          <a:ea typeface="+mn-ea"/>
          <a:cs typeface="+mn-cs"/>
        </a:defRPr>
      </a:lvl2pPr>
      <a:lvl3pPr marL="6858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3pPr>
      <a:lvl4pPr marL="9144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4pPr>
      <a:lvl5pPr marL="1143000" indent="-182880" algn="l" defTabSz="914400" rtl="0" eaLnBrk="1" latinLnBrk="0" hangingPunct="1">
        <a:lnSpc>
          <a:spcPct val="90000"/>
        </a:lnSpc>
        <a:spcBef>
          <a:spcPts val="400"/>
        </a:spcBef>
        <a:buFont typeface="Arial" panose="020B0604020202020204"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216" userDrawn="1">
          <p15:clr>
            <a:srgbClr val="F26B43"/>
          </p15:clr>
        </p15:guide>
        <p15:guide id="4" pos="669" userDrawn="1">
          <p15:clr>
            <a:srgbClr val="F26B43"/>
          </p15:clr>
        </p15:guide>
        <p15:guide id="5" pos="1122" userDrawn="1">
          <p15:clr>
            <a:srgbClr val="F26B43"/>
          </p15:clr>
        </p15:guide>
        <p15:guide id="6" pos="1575" userDrawn="1">
          <p15:clr>
            <a:srgbClr val="F26B43"/>
          </p15:clr>
        </p15:guide>
        <p15:guide id="7" pos="2028" userDrawn="1">
          <p15:clr>
            <a:srgbClr val="F26B43"/>
          </p15:clr>
        </p15:guide>
        <p15:guide id="8" pos="2481" userDrawn="1">
          <p15:clr>
            <a:srgbClr val="F26B43"/>
          </p15:clr>
        </p15:guide>
        <p15:guide id="9" pos="2934" userDrawn="1">
          <p15:clr>
            <a:srgbClr val="F26B43"/>
          </p15:clr>
        </p15:guide>
        <p15:guide id="10" pos="3387" userDrawn="1">
          <p15:clr>
            <a:srgbClr val="F26B43"/>
          </p15:clr>
        </p15:guide>
        <p15:guide id="11" pos="3840" userDrawn="1">
          <p15:clr>
            <a:srgbClr val="F26B43"/>
          </p15:clr>
        </p15:guide>
        <p15:guide id="12" pos="4293" userDrawn="1">
          <p15:clr>
            <a:srgbClr val="F26B43"/>
          </p15:clr>
        </p15:guide>
        <p15:guide id="13" pos="4746" userDrawn="1">
          <p15:clr>
            <a:srgbClr val="F26B43"/>
          </p15:clr>
        </p15:guide>
        <p15:guide id="14" pos="5199" userDrawn="1">
          <p15:clr>
            <a:srgbClr val="F26B43"/>
          </p15:clr>
        </p15:guide>
        <p15:guide id="15" pos="5652" userDrawn="1">
          <p15:clr>
            <a:srgbClr val="F26B43"/>
          </p15:clr>
        </p15:guide>
        <p15:guide id="16" pos="6105" userDrawn="1">
          <p15:clr>
            <a:srgbClr val="F26B43"/>
          </p15:clr>
        </p15:guide>
        <p15:guide id="17" pos="6558" userDrawn="1">
          <p15:clr>
            <a:srgbClr val="F26B43"/>
          </p15:clr>
        </p15:guide>
        <p15:guide id="18" pos="7011" userDrawn="1">
          <p15:clr>
            <a:srgbClr val="F26B43"/>
          </p15:clr>
        </p15:guide>
        <p15:guide id="19" pos="7464" userDrawn="1">
          <p15:clr>
            <a:srgbClr val="F26B43"/>
          </p15:clr>
        </p15:guide>
        <p15:guide id="20" orient="horz" userDrawn="1">
          <p15:clr>
            <a:srgbClr val="F26B43"/>
          </p15:clr>
        </p15:guide>
        <p15:guide id="21" orient="horz" pos="4320" userDrawn="1">
          <p15:clr>
            <a:srgbClr val="F26B43"/>
          </p15:clr>
        </p15:guide>
        <p15:guide id="22" orient="horz" pos="216" userDrawn="1">
          <p15:clr>
            <a:srgbClr val="F26B43"/>
          </p15:clr>
        </p15:guide>
        <p15:guide id="23" orient="horz" pos="696" userDrawn="1">
          <p15:clr>
            <a:srgbClr val="F26B43"/>
          </p15:clr>
        </p15:guide>
        <p15:guide id="24" orient="horz" pos="1188" userDrawn="1">
          <p15:clr>
            <a:srgbClr val="F26B43"/>
          </p15:clr>
        </p15:guide>
        <p15:guide id="25" orient="horz" pos="1674" userDrawn="1">
          <p15:clr>
            <a:srgbClr val="F26B43"/>
          </p15:clr>
        </p15:guide>
        <p15:guide id="26" orient="horz" pos="2160" userDrawn="1">
          <p15:clr>
            <a:srgbClr val="F26B43"/>
          </p15:clr>
        </p15:guide>
        <p15:guide id="27" orient="horz" pos="2646" userDrawn="1">
          <p15:clr>
            <a:srgbClr val="F26B43"/>
          </p15:clr>
        </p15:guide>
        <p15:guide id="28" orient="horz" pos="3132" userDrawn="1">
          <p15:clr>
            <a:srgbClr val="F26B43"/>
          </p15:clr>
        </p15:guide>
        <p15:guide id="29" orient="horz" pos="3618" userDrawn="1">
          <p15:clr>
            <a:srgbClr val="F26B43"/>
          </p15:clr>
        </p15:guide>
        <p15:guide id="30"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commons.wikimedia.org/wiki/File:Eo_circle_green_white_checkmark.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730-B0DA-4A8F-A335-22B9758D3046}"/>
              </a:ext>
            </a:extLst>
          </p:cNvPr>
          <p:cNvSpPr>
            <a:spLocks noGrp="1"/>
          </p:cNvSpPr>
          <p:nvPr>
            <p:ph type="ctrTitle"/>
          </p:nvPr>
        </p:nvSpPr>
        <p:spPr>
          <a:xfrm>
            <a:off x="1524000" y="1693055"/>
            <a:ext cx="9144000" cy="1832919"/>
          </a:xfrm>
        </p:spPr>
        <p:txBody>
          <a:bodyPr/>
          <a:lstStyle/>
          <a:p>
            <a:r>
              <a:rPr lang="en-US" dirty="0"/>
              <a:t>Radiation Awareness Training</a:t>
            </a:r>
          </a:p>
        </p:txBody>
      </p:sp>
      <p:sp>
        <p:nvSpPr>
          <p:cNvPr id="3" name="Subtitle 2">
            <a:extLst>
              <a:ext uri="{FF2B5EF4-FFF2-40B4-BE49-F238E27FC236}">
                <a16:creationId xmlns:a16="http://schemas.microsoft.com/office/drawing/2014/main" id="{2BE68964-B8D8-4EBC-B9D3-CCA6FA2AC332}"/>
              </a:ext>
            </a:extLst>
          </p:cNvPr>
          <p:cNvSpPr>
            <a:spLocks noGrp="1"/>
          </p:cNvSpPr>
          <p:nvPr>
            <p:ph type="subTitle" idx="1"/>
          </p:nvPr>
        </p:nvSpPr>
        <p:spPr>
          <a:xfrm>
            <a:off x="1524000" y="4222359"/>
            <a:ext cx="9144000" cy="1137708"/>
          </a:xfrm>
        </p:spPr>
        <p:txBody>
          <a:bodyPr>
            <a:normAutofit/>
          </a:bodyPr>
          <a:lstStyle/>
          <a:p>
            <a:r>
              <a:rPr lang="en-US" dirty="0"/>
              <a:t>Washington State University Radiation Safety Program</a:t>
            </a:r>
          </a:p>
        </p:txBody>
      </p:sp>
    </p:spTree>
    <p:extLst>
      <p:ext uri="{BB962C8B-B14F-4D97-AF65-F5344CB8AC3E}">
        <p14:creationId xmlns:p14="http://schemas.microsoft.com/office/powerpoint/2010/main" val="3211284466"/>
      </p:ext>
    </p:extLst>
  </p:cSld>
  <p:clrMapOvr>
    <a:masterClrMapping/>
  </p:clrMapOvr>
  <mc:AlternateContent xmlns:mc="http://schemas.openxmlformats.org/markup-compatibility/2006" xmlns:p14="http://schemas.microsoft.com/office/powerpoint/2010/main">
    <mc:Choice Requires="p14">
      <p:transition spd="slow" p14:dur="2000" advTm="4889"/>
    </mc:Choice>
    <mc:Fallback xmlns="">
      <p:transition spd="slow" advTm="48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75D0E81F-4C4E-4169-21D9-407CC3DB84F4}"/>
              </a:ext>
            </a:extLst>
          </p:cNvPr>
          <p:cNvSpPr>
            <a:spLocks noGrp="1"/>
          </p:cNvSpPr>
          <p:nvPr>
            <p:ph type="body" idx="1"/>
          </p:nvPr>
        </p:nvSpPr>
        <p:spPr>
          <a:xfrm>
            <a:off x="1781175" y="1923911"/>
            <a:ext cx="4537075" cy="599168"/>
          </a:xfrm>
        </p:spPr>
        <p:txBody>
          <a:bodyPr/>
          <a:lstStyle/>
          <a:p>
            <a:r>
              <a:rPr lang="en-US" dirty="0"/>
              <a:t>Radiation Safety Incident/Spill Assistance Call List</a:t>
            </a:r>
          </a:p>
        </p:txBody>
      </p:sp>
      <p:sp>
        <p:nvSpPr>
          <p:cNvPr id="21" name="Text Placeholder 3">
            <a:extLst>
              <a:ext uri="{FF2B5EF4-FFF2-40B4-BE49-F238E27FC236}">
                <a16:creationId xmlns:a16="http://schemas.microsoft.com/office/drawing/2014/main" id="{38FA0AB7-836F-E3ED-7508-687E62FFDC3C}"/>
              </a:ext>
            </a:extLst>
          </p:cNvPr>
          <p:cNvSpPr>
            <a:spLocks noGrp="1"/>
          </p:cNvSpPr>
          <p:nvPr>
            <p:ph type="body" sz="quarter" idx="3"/>
          </p:nvPr>
        </p:nvSpPr>
        <p:spPr>
          <a:xfrm>
            <a:off x="6815138" y="1913027"/>
            <a:ext cx="4561114" cy="599168"/>
          </a:xfrm>
        </p:spPr>
        <p:txBody>
          <a:bodyPr/>
          <a:lstStyle/>
          <a:p>
            <a:r>
              <a:rPr lang="en-US" dirty="0"/>
              <a:t>Emergency Lab Procedures Involving Radioactive Materials</a:t>
            </a:r>
          </a:p>
        </p:txBody>
      </p:sp>
      <p:sp>
        <p:nvSpPr>
          <p:cNvPr id="4" name="Title 3">
            <a:extLst>
              <a:ext uri="{FF2B5EF4-FFF2-40B4-BE49-F238E27FC236}">
                <a16:creationId xmlns:a16="http://schemas.microsoft.com/office/drawing/2014/main" id="{8762BE2C-560D-2F24-4F8E-F04B6DC7F20E}"/>
              </a:ext>
            </a:extLst>
          </p:cNvPr>
          <p:cNvSpPr>
            <a:spLocks noGrp="1"/>
          </p:cNvSpPr>
          <p:nvPr>
            <p:ph type="title"/>
          </p:nvPr>
        </p:nvSpPr>
        <p:spPr>
          <a:xfrm>
            <a:off x="1781174" y="231460"/>
            <a:ext cx="9348789" cy="1321767"/>
          </a:xfrm>
        </p:spPr>
        <p:txBody>
          <a:bodyPr anchor="b">
            <a:noAutofit/>
          </a:bodyPr>
          <a:lstStyle/>
          <a:p>
            <a:r>
              <a:rPr lang="en-US" sz="3200" dirty="0"/>
              <a:t>Emergency Contact Information Lab Postings</a:t>
            </a:r>
          </a:p>
        </p:txBody>
      </p:sp>
      <p:pic>
        <p:nvPicPr>
          <p:cNvPr id="6" name="Picture 5">
            <a:extLst>
              <a:ext uri="{FF2B5EF4-FFF2-40B4-BE49-F238E27FC236}">
                <a16:creationId xmlns:a16="http://schemas.microsoft.com/office/drawing/2014/main" id="{91A2C716-D8C5-676C-41BF-FDA864183599}"/>
              </a:ext>
            </a:extLst>
          </p:cNvPr>
          <p:cNvPicPr>
            <a:picLocks noChangeAspect="1"/>
          </p:cNvPicPr>
          <p:nvPr/>
        </p:nvPicPr>
        <p:blipFill>
          <a:blip r:embed="rId3"/>
          <a:stretch>
            <a:fillRect/>
          </a:stretch>
        </p:blipFill>
        <p:spPr>
          <a:xfrm>
            <a:off x="7407395" y="2614087"/>
            <a:ext cx="3376600" cy="4012453"/>
          </a:xfrm>
          <a:prstGeom prst="rect">
            <a:avLst/>
          </a:prstGeom>
        </p:spPr>
      </p:pic>
      <p:pic>
        <p:nvPicPr>
          <p:cNvPr id="14" name="Picture 13">
            <a:extLst>
              <a:ext uri="{FF2B5EF4-FFF2-40B4-BE49-F238E27FC236}">
                <a16:creationId xmlns:a16="http://schemas.microsoft.com/office/drawing/2014/main" id="{7A2DE2F2-C968-95C2-DC16-A4DA5624B3BC}"/>
              </a:ext>
            </a:extLst>
          </p:cNvPr>
          <p:cNvPicPr>
            <a:picLocks noChangeAspect="1"/>
          </p:cNvPicPr>
          <p:nvPr/>
        </p:nvPicPr>
        <p:blipFill>
          <a:blip r:embed="rId4"/>
          <a:stretch>
            <a:fillRect/>
          </a:stretch>
        </p:blipFill>
        <p:spPr>
          <a:xfrm>
            <a:off x="1873539" y="2512195"/>
            <a:ext cx="3208600" cy="4183941"/>
          </a:xfrm>
          <a:prstGeom prst="rect">
            <a:avLst/>
          </a:prstGeom>
        </p:spPr>
      </p:pic>
    </p:spTree>
    <p:extLst>
      <p:ext uri="{BB962C8B-B14F-4D97-AF65-F5344CB8AC3E}">
        <p14:creationId xmlns:p14="http://schemas.microsoft.com/office/powerpoint/2010/main" val="132038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7F0C3-B063-5DC5-9208-3775EDD957C9}"/>
              </a:ext>
            </a:extLst>
          </p:cNvPr>
          <p:cNvSpPr>
            <a:spLocks noGrp="1"/>
          </p:cNvSpPr>
          <p:nvPr>
            <p:ph idx="1"/>
          </p:nvPr>
        </p:nvSpPr>
        <p:spPr>
          <a:xfrm>
            <a:off x="1414914" y="2229633"/>
            <a:ext cx="10212404" cy="1756378"/>
          </a:xfrm>
        </p:spPr>
        <p:txBody>
          <a:bodyPr/>
          <a:lstStyle/>
          <a:p>
            <a:r>
              <a:rPr lang="en-US" sz="2000" dirty="0"/>
              <a:t>If Life Safety and/or Fire Response is needed, dial </a:t>
            </a:r>
            <a:r>
              <a:rPr lang="en-US" sz="2000" b="1" dirty="0"/>
              <a:t>911 </a:t>
            </a:r>
            <a:r>
              <a:rPr lang="en-US" sz="2000" dirty="0"/>
              <a:t>first</a:t>
            </a:r>
            <a:endParaRPr lang="en-US" sz="2000" b="1" dirty="0"/>
          </a:p>
          <a:p>
            <a:r>
              <a:rPr lang="en-US" sz="2000" dirty="0"/>
              <a:t>Do not hang up until First Responders arrive, provide basic first aid</a:t>
            </a:r>
          </a:p>
          <a:p>
            <a:r>
              <a:rPr lang="en-US" sz="2000" dirty="0"/>
              <a:t>For uncontrollable flooding from a plumbing or roof leak, contact WSU Facilities at </a:t>
            </a:r>
            <a:r>
              <a:rPr lang="en-US" sz="2000" b="1" dirty="0"/>
              <a:t>509-335-9000</a:t>
            </a:r>
          </a:p>
          <a:p>
            <a:r>
              <a:rPr lang="en-US" sz="2000" dirty="0"/>
              <a:t>For incidents involving radioactive materials or radiation producing machines contact the Lab Supervisor or Authorized User and Radiation Safety Program personnel. Contact information is posted in the lab or online at rso.wsu.edu/contacts/.</a:t>
            </a:r>
          </a:p>
          <a:p>
            <a:r>
              <a:rPr lang="en-US" sz="2000" dirty="0"/>
              <a:t>Incidents that occur after hours and on weekends, contact Facilities Dispatch at </a:t>
            </a:r>
            <a:r>
              <a:rPr lang="en-US" sz="2000" b="1" dirty="0"/>
              <a:t>509-335-9000</a:t>
            </a:r>
            <a:r>
              <a:rPr lang="en-US" sz="2000" dirty="0"/>
              <a:t>. They will notify appropriate RSP personnel.</a:t>
            </a:r>
          </a:p>
          <a:p>
            <a:r>
              <a:rPr lang="en-US" sz="2000" dirty="0"/>
              <a:t>Emergency contact information is posted in the lab or area containing radiation producing devices. </a:t>
            </a:r>
          </a:p>
          <a:p>
            <a:r>
              <a:rPr lang="en-US" sz="2000" b="1" dirty="0"/>
              <a:t>Do not hesitate to report radioactive material spills!</a:t>
            </a:r>
          </a:p>
          <a:p>
            <a:r>
              <a:rPr lang="en-US" sz="2000" dirty="0"/>
              <a:t>Report water found on the floor of a laboratory using radioactive material to RSP.</a:t>
            </a:r>
          </a:p>
          <a:p>
            <a:pPr marL="0" indent="0">
              <a:buNone/>
            </a:pPr>
            <a:endParaRPr lang="en-US" dirty="0"/>
          </a:p>
        </p:txBody>
      </p:sp>
      <p:sp>
        <p:nvSpPr>
          <p:cNvPr id="3" name="Title 2">
            <a:extLst>
              <a:ext uri="{FF2B5EF4-FFF2-40B4-BE49-F238E27FC236}">
                <a16:creationId xmlns:a16="http://schemas.microsoft.com/office/drawing/2014/main" id="{115D5AA1-D0AB-1A06-3FB3-79FE0ED786C2}"/>
              </a:ext>
            </a:extLst>
          </p:cNvPr>
          <p:cNvSpPr>
            <a:spLocks noGrp="1"/>
          </p:cNvSpPr>
          <p:nvPr>
            <p:ph type="title"/>
          </p:nvPr>
        </p:nvSpPr>
        <p:spPr/>
        <p:txBody>
          <a:bodyPr/>
          <a:lstStyle/>
          <a:p>
            <a:r>
              <a:rPr lang="en-US" sz="4000" dirty="0"/>
              <a:t>Incidents/Spill Assistance</a:t>
            </a:r>
          </a:p>
        </p:txBody>
      </p:sp>
    </p:spTree>
    <p:extLst>
      <p:ext uri="{BB962C8B-B14F-4D97-AF65-F5344CB8AC3E}">
        <p14:creationId xmlns:p14="http://schemas.microsoft.com/office/powerpoint/2010/main" val="1120023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2838C4D-9AED-05DC-356A-69C4607FB80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10787" r="19321" b="-2"/>
          <a:stretch>
            <a:fillRect/>
          </a:stretch>
        </p:blipFill>
        <p:spPr bwMode="auto">
          <a:xfrm rot="5400000">
            <a:off x="1937487" y="2005209"/>
            <a:ext cx="4276855" cy="4589480"/>
          </a:xfrm>
          <a:prstGeom prst="rect">
            <a:avLst/>
          </a:prstGeom>
          <a:solidFill>
            <a:srgbClr val="FFFFFF"/>
          </a:solidFill>
        </p:spPr>
      </p:pic>
      <p:sp>
        <p:nvSpPr>
          <p:cNvPr id="2" name="Content Placeholder 1">
            <a:extLst>
              <a:ext uri="{FF2B5EF4-FFF2-40B4-BE49-F238E27FC236}">
                <a16:creationId xmlns:a16="http://schemas.microsoft.com/office/drawing/2014/main" id="{13C9F16F-83F2-91D5-EC21-C891847CA069}"/>
              </a:ext>
            </a:extLst>
          </p:cNvPr>
          <p:cNvSpPr>
            <a:spLocks noGrp="1"/>
          </p:cNvSpPr>
          <p:nvPr>
            <p:ph sz="half" idx="2"/>
          </p:nvPr>
        </p:nvSpPr>
        <p:spPr>
          <a:xfrm>
            <a:off x="6815136" y="2161522"/>
            <a:ext cx="4931387" cy="4276855"/>
          </a:xfrm>
        </p:spPr>
        <p:txBody>
          <a:bodyPr anchor="t">
            <a:normAutofit/>
          </a:bodyPr>
          <a:lstStyle/>
          <a:p>
            <a:pPr marL="0" indent="0">
              <a:buNone/>
            </a:pPr>
            <a:r>
              <a:rPr lang="en-US" sz="1500" dirty="0"/>
              <a:t>Licensed radioactive material and registered radiation producing machines must be secured and controlled to prevent unauthorized assess or removal from the place of storage.</a:t>
            </a:r>
            <a:endParaRPr lang="en-US" sz="1500" b="0" i="0" dirty="0">
              <a:effectLst/>
            </a:endParaRPr>
          </a:p>
          <a:p>
            <a:r>
              <a:rPr lang="en-US" sz="1500" b="1" dirty="0"/>
              <a:t>DO NOT </a:t>
            </a:r>
            <a:r>
              <a:rPr lang="en-US" sz="1500" dirty="0"/>
              <a:t>enter areas with radioactive material or radiation producing machines without the authorization of the Authorized User or Laboratory Supervisor. If an area has a radioactive material sign, assume radioactive material is present.</a:t>
            </a:r>
            <a:endParaRPr lang="en-US" sz="1500" b="0" i="0" dirty="0">
              <a:effectLst/>
            </a:endParaRPr>
          </a:p>
          <a:p>
            <a:pPr marL="0" indent="0">
              <a:buNone/>
            </a:pPr>
            <a:r>
              <a:rPr lang="en-US" sz="1500" b="0" i="0" dirty="0">
                <a:effectLst/>
              </a:rPr>
              <a:t>Licensed radioactive materials in an unrestricted area and not in storage shall be under the constant surveillance and immediate control of the</a:t>
            </a:r>
            <a:r>
              <a:rPr lang="en-US" sz="1500" dirty="0"/>
              <a:t> user</a:t>
            </a:r>
            <a:r>
              <a:rPr lang="en-US" sz="1500" b="0" i="0" dirty="0">
                <a:effectLst/>
              </a:rPr>
              <a:t>. </a:t>
            </a:r>
          </a:p>
          <a:p>
            <a:r>
              <a:rPr lang="en-US" sz="1500" dirty="0"/>
              <a:t>If you find unattended radioactive material, do not handle the material and notify the RSP staff.</a:t>
            </a:r>
          </a:p>
          <a:p>
            <a:pPr marL="0" indent="0">
              <a:buNone/>
            </a:pPr>
            <a:endParaRPr lang="en-US" sz="1500" dirty="0"/>
          </a:p>
          <a:p>
            <a:pPr marL="0" indent="0">
              <a:buNone/>
            </a:pPr>
            <a:endParaRPr lang="en-US" sz="1500" dirty="0"/>
          </a:p>
        </p:txBody>
      </p:sp>
      <p:sp>
        <p:nvSpPr>
          <p:cNvPr id="4" name="Title 3">
            <a:extLst>
              <a:ext uri="{FF2B5EF4-FFF2-40B4-BE49-F238E27FC236}">
                <a16:creationId xmlns:a16="http://schemas.microsoft.com/office/drawing/2014/main" id="{91AF8822-1300-EDED-22C1-689C9D142EEB}"/>
              </a:ext>
            </a:extLst>
          </p:cNvPr>
          <p:cNvSpPr>
            <a:spLocks noGrp="1"/>
          </p:cNvSpPr>
          <p:nvPr>
            <p:ph type="title"/>
          </p:nvPr>
        </p:nvSpPr>
        <p:spPr>
          <a:xfrm>
            <a:off x="1781174" y="355078"/>
            <a:ext cx="9348789" cy="1185623"/>
          </a:xfrm>
        </p:spPr>
        <p:txBody>
          <a:bodyPr anchor="b">
            <a:normAutofit/>
          </a:bodyPr>
          <a:lstStyle/>
          <a:p>
            <a:r>
              <a:rPr lang="en-US" sz="3100"/>
              <a:t>Security and Control of Radioactive Material and Radiation Producing Machines</a:t>
            </a:r>
          </a:p>
        </p:txBody>
      </p:sp>
    </p:spTree>
    <p:extLst>
      <p:ext uri="{BB962C8B-B14F-4D97-AF65-F5344CB8AC3E}">
        <p14:creationId xmlns:p14="http://schemas.microsoft.com/office/powerpoint/2010/main" val="3663039605"/>
      </p:ext>
    </p:extLst>
  </p:cSld>
  <p:clrMapOvr>
    <a:masterClrMapping/>
  </p:clrMapOvr>
  <mc:AlternateContent xmlns:mc="http://schemas.openxmlformats.org/markup-compatibility/2006" xmlns:p14="http://schemas.microsoft.com/office/powerpoint/2010/main">
    <mc:Choice Requires="p14">
      <p:transition spd="slow" p14:dur="2000" advTm="43194"/>
    </mc:Choice>
    <mc:Fallback xmlns="">
      <p:transition spd="slow" advTm="4319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E32BC8-CDD0-5571-0779-9DDAC3A090EC}"/>
              </a:ext>
            </a:extLst>
          </p:cNvPr>
          <p:cNvSpPr>
            <a:spLocks noGrp="1"/>
          </p:cNvSpPr>
          <p:nvPr>
            <p:ph sz="half" idx="1"/>
          </p:nvPr>
        </p:nvSpPr>
        <p:spPr>
          <a:xfrm>
            <a:off x="1511166" y="2161522"/>
            <a:ext cx="4859489" cy="4276855"/>
          </a:xfrm>
        </p:spPr>
        <p:txBody>
          <a:bodyPr/>
          <a:lstStyle/>
          <a:p>
            <a:pPr marL="0" indent="0">
              <a:buNone/>
            </a:pPr>
            <a:r>
              <a:rPr lang="en-US" dirty="0"/>
              <a:t>Thank you for completing the Radiation </a:t>
            </a:r>
            <a:r>
              <a:rPr lang="en-US" dirty="0" err="1"/>
              <a:t>AwarenessTraining</a:t>
            </a:r>
            <a:r>
              <a:rPr lang="en-US" dirty="0"/>
              <a:t>!</a:t>
            </a:r>
          </a:p>
          <a:p>
            <a:pPr marL="0" indent="0">
              <a:buNone/>
            </a:pPr>
            <a:endParaRPr lang="en-US" dirty="0"/>
          </a:p>
          <a:p>
            <a:pPr marL="0" indent="0">
              <a:buNone/>
            </a:pPr>
            <a:r>
              <a:rPr lang="en-US" dirty="0"/>
              <a:t>If you have any questions, contact the Radiation Safety Program at radsafe@wsu.edu.</a:t>
            </a:r>
          </a:p>
          <a:p>
            <a:pPr marL="0" indent="0">
              <a:buNone/>
            </a:pPr>
            <a:endParaRPr lang="en-US" dirty="0"/>
          </a:p>
        </p:txBody>
      </p:sp>
      <p:sp>
        <p:nvSpPr>
          <p:cNvPr id="4" name="Title 3">
            <a:extLst>
              <a:ext uri="{FF2B5EF4-FFF2-40B4-BE49-F238E27FC236}">
                <a16:creationId xmlns:a16="http://schemas.microsoft.com/office/drawing/2014/main" id="{5687A9C8-7507-B120-C608-A2193DE6DE75}"/>
              </a:ext>
            </a:extLst>
          </p:cNvPr>
          <p:cNvSpPr>
            <a:spLocks noGrp="1"/>
          </p:cNvSpPr>
          <p:nvPr>
            <p:ph type="title"/>
          </p:nvPr>
        </p:nvSpPr>
        <p:spPr/>
        <p:txBody>
          <a:bodyPr/>
          <a:lstStyle/>
          <a:p>
            <a:r>
              <a:rPr lang="en-US" dirty="0"/>
              <a:t>Thank You!</a:t>
            </a:r>
          </a:p>
        </p:txBody>
      </p:sp>
      <p:pic>
        <p:nvPicPr>
          <p:cNvPr id="5" name="Content Placeholder 5" descr="A green check mark in a circle&#10;&#10;AI-generated content may be incorrect.">
            <a:extLst>
              <a:ext uri="{FF2B5EF4-FFF2-40B4-BE49-F238E27FC236}">
                <a16:creationId xmlns:a16="http://schemas.microsoft.com/office/drawing/2014/main" id="{A927FAE8-21BC-9DAA-38C1-B324D3F0DCEA}"/>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38205" y="2981344"/>
            <a:ext cx="2172620" cy="2172620"/>
          </a:xfrm>
        </p:spPr>
      </p:pic>
    </p:spTree>
    <p:extLst>
      <p:ext uri="{BB962C8B-B14F-4D97-AF65-F5344CB8AC3E}">
        <p14:creationId xmlns:p14="http://schemas.microsoft.com/office/powerpoint/2010/main" val="1728030883"/>
      </p:ext>
    </p:extLst>
  </p:cSld>
  <p:clrMapOvr>
    <a:masterClrMapping/>
  </p:clrMapOvr>
  <mc:AlternateContent xmlns:mc="http://schemas.openxmlformats.org/markup-compatibility/2006" xmlns:p14="http://schemas.microsoft.com/office/powerpoint/2010/main">
    <mc:Choice Requires="p14">
      <p:transition spd="slow" p14:dur="2000" advTm="8120"/>
    </mc:Choice>
    <mc:Fallback xmlns="">
      <p:transition spd="slow" advTm="812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2A54DB-8F12-076F-321D-1EFE8043C643}"/>
              </a:ext>
            </a:extLst>
          </p:cNvPr>
          <p:cNvSpPr>
            <a:spLocks noGrp="1"/>
          </p:cNvSpPr>
          <p:nvPr>
            <p:ph sz="half" idx="1"/>
          </p:nvPr>
        </p:nvSpPr>
        <p:spPr>
          <a:xfrm>
            <a:off x="1155700" y="1803400"/>
            <a:ext cx="5214955" cy="4634977"/>
          </a:xfrm>
        </p:spPr>
        <p:txBody>
          <a:bodyPr anchor="t">
            <a:normAutofit fontScale="70000" lnSpcReduction="20000"/>
          </a:bodyPr>
          <a:lstStyle/>
          <a:p>
            <a:pPr marL="0" indent="0">
              <a:buNone/>
            </a:pPr>
            <a:r>
              <a:rPr lang="en-US" dirty="0"/>
              <a:t>Welcome to Radiation Awareness Training!</a:t>
            </a:r>
          </a:p>
          <a:p>
            <a:pPr marL="0" indent="0">
              <a:buNone/>
            </a:pPr>
            <a:endParaRPr lang="en-US" dirty="0"/>
          </a:p>
          <a:p>
            <a:pPr marL="0" indent="0">
              <a:buNone/>
            </a:pPr>
            <a:r>
              <a:rPr lang="en-US" dirty="0"/>
              <a:t>This training is provided to all auxiliary personnel who access laboratories and clinical areas where radioactive material or radiation producing devices are present. </a:t>
            </a:r>
          </a:p>
          <a:p>
            <a:pPr marL="0" indent="0">
              <a:buNone/>
            </a:pPr>
            <a:endParaRPr lang="en-US" dirty="0"/>
          </a:p>
          <a:p>
            <a:pPr marL="0" indent="0">
              <a:buNone/>
            </a:pPr>
            <a:r>
              <a:rPr lang="en-US" dirty="0"/>
              <a:t>This training does not authorize you to work directly with radioactive material or operate radiation producing devices.</a:t>
            </a:r>
          </a:p>
          <a:p>
            <a:pPr marL="0" indent="0">
              <a:buNone/>
            </a:pPr>
            <a:endParaRPr lang="en-US" dirty="0"/>
          </a:p>
          <a:p>
            <a:pPr marL="0" indent="0">
              <a:buNone/>
            </a:pPr>
            <a:r>
              <a:rPr lang="en-US" dirty="0"/>
              <a:t>This presentation will provide you with essential information to identify radiological hazards and ensure your safety, health, and well-being when entering areas where radioactive material (RAM) or radiation producing devices are used.</a:t>
            </a:r>
          </a:p>
          <a:p>
            <a:pPr marL="0" indent="0">
              <a:buNone/>
            </a:pPr>
            <a:r>
              <a:rPr lang="en-US" dirty="0"/>
              <a:t> </a:t>
            </a:r>
          </a:p>
        </p:txBody>
      </p:sp>
      <p:pic>
        <p:nvPicPr>
          <p:cNvPr id="1028" name="Picture 4" descr="New technique 'sees' radioactive material even after it's gone | The  College of Engineering at NC State University">
            <a:extLst>
              <a:ext uri="{FF2B5EF4-FFF2-40B4-BE49-F238E27FC236}">
                <a16:creationId xmlns:a16="http://schemas.microsoft.com/office/drawing/2014/main" id="{5EF300F2-D09E-0090-94C8-ED94B8D3ACA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6094" r="29046" b="-1"/>
          <a:stretch>
            <a:fillRect/>
          </a:stretch>
        </p:blipFill>
        <p:spPr bwMode="auto">
          <a:xfrm>
            <a:off x="6815136" y="2161522"/>
            <a:ext cx="4931387" cy="4276855"/>
          </a:xfrm>
          <a:prstGeom prst="rect">
            <a:avLst/>
          </a:prstGeom>
          <a:solidFill>
            <a:srgbClr val="FFFFFF"/>
          </a:solidFill>
        </p:spPr>
      </p:pic>
      <p:sp>
        <p:nvSpPr>
          <p:cNvPr id="4" name="Title 3">
            <a:extLst>
              <a:ext uri="{FF2B5EF4-FFF2-40B4-BE49-F238E27FC236}">
                <a16:creationId xmlns:a16="http://schemas.microsoft.com/office/drawing/2014/main" id="{24479CB7-490D-390E-A7F3-0C55C6AB7421}"/>
              </a:ext>
            </a:extLst>
          </p:cNvPr>
          <p:cNvSpPr>
            <a:spLocks noGrp="1"/>
          </p:cNvSpPr>
          <p:nvPr>
            <p:ph type="title"/>
          </p:nvPr>
        </p:nvSpPr>
        <p:spPr>
          <a:xfrm>
            <a:off x="1781174" y="355078"/>
            <a:ext cx="9348789" cy="1185623"/>
          </a:xfrm>
        </p:spPr>
        <p:txBody>
          <a:bodyPr anchor="b">
            <a:normAutofit/>
          </a:bodyPr>
          <a:lstStyle/>
          <a:p>
            <a:r>
              <a:rPr lang="en-US" sz="4100" dirty="0"/>
              <a:t>Welcome to Radiation Awareness Training</a:t>
            </a:r>
          </a:p>
        </p:txBody>
      </p:sp>
    </p:spTree>
    <p:extLst>
      <p:ext uri="{BB962C8B-B14F-4D97-AF65-F5344CB8AC3E}">
        <p14:creationId xmlns:p14="http://schemas.microsoft.com/office/powerpoint/2010/main" val="4075339239"/>
      </p:ext>
    </p:extLst>
  </p:cSld>
  <p:clrMapOvr>
    <a:masterClrMapping/>
  </p:clrMapOvr>
  <mc:AlternateContent xmlns:mc="http://schemas.openxmlformats.org/markup-compatibility/2006" xmlns:p14="http://schemas.microsoft.com/office/powerpoint/2010/main">
    <mc:Choice Requires="p14">
      <p:transition spd="slow" p14:dur="2000" advTm="12358"/>
    </mc:Choice>
    <mc:Fallback xmlns="">
      <p:transition spd="slow" advTm="1235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76FC-DD29-FA6C-C9A8-7DF263DCCDF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4865EF-AB59-5C35-E765-894D91253140}"/>
              </a:ext>
            </a:extLst>
          </p:cNvPr>
          <p:cNvSpPr>
            <a:spLocks noGrp="1"/>
          </p:cNvSpPr>
          <p:nvPr>
            <p:ph idx="1"/>
          </p:nvPr>
        </p:nvSpPr>
        <p:spPr/>
        <p:txBody>
          <a:bodyPr/>
          <a:lstStyle/>
          <a:p>
            <a:r>
              <a:rPr lang="en-US" sz="2400" b="1" dirty="0"/>
              <a:t>Be aware of all radiological posting </a:t>
            </a:r>
            <a:r>
              <a:rPr lang="en-US" sz="2400" dirty="0"/>
              <a:t>and radioactive material labeled areas and equipment.</a:t>
            </a:r>
          </a:p>
          <a:p>
            <a:r>
              <a:rPr lang="en-US" sz="2400" b="1" dirty="0"/>
              <a:t>Do not </a:t>
            </a:r>
            <a:r>
              <a:rPr lang="en-US" sz="2400" dirty="0"/>
              <a:t>enter an area containing radioactive material or radiation producing devices without approval by the Authorized User or Laboratory Supervisor. </a:t>
            </a:r>
          </a:p>
          <a:p>
            <a:r>
              <a:rPr lang="en-US" sz="2400" b="1" dirty="0"/>
              <a:t>Do not </a:t>
            </a:r>
            <a:r>
              <a:rPr lang="en-US" sz="2400" dirty="0"/>
              <a:t>perform tasks for which you do not have training.</a:t>
            </a:r>
          </a:p>
          <a:p>
            <a:r>
              <a:rPr lang="en-US" sz="2400" b="1" dirty="0"/>
              <a:t>Do not </a:t>
            </a:r>
            <a:r>
              <a:rPr lang="en-US" sz="2400" dirty="0"/>
              <a:t>remove radioactive material, radioactive waste, or devices from laboratory.</a:t>
            </a:r>
          </a:p>
          <a:p>
            <a:r>
              <a:rPr lang="en-US" sz="2400" dirty="0"/>
              <a:t>Report water discovered on the floor of a laboratory using radioactive material to the Radiation Safety Program.</a:t>
            </a:r>
          </a:p>
        </p:txBody>
      </p:sp>
      <p:sp>
        <p:nvSpPr>
          <p:cNvPr id="3" name="Title 2">
            <a:extLst>
              <a:ext uri="{FF2B5EF4-FFF2-40B4-BE49-F238E27FC236}">
                <a16:creationId xmlns:a16="http://schemas.microsoft.com/office/drawing/2014/main" id="{2DD22293-BA3C-5365-350F-1BA2766734BF}"/>
              </a:ext>
            </a:extLst>
          </p:cNvPr>
          <p:cNvSpPr>
            <a:spLocks noGrp="1"/>
          </p:cNvSpPr>
          <p:nvPr>
            <p:ph type="title"/>
          </p:nvPr>
        </p:nvSpPr>
        <p:spPr/>
        <p:txBody>
          <a:bodyPr/>
          <a:lstStyle/>
          <a:p>
            <a:r>
              <a:rPr lang="en-US" dirty="0"/>
              <a:t>Non-radiation Worker Rights and Responsibilities</a:t>
            </a:r>
          </a:p>
        </p:txBody>
      </p:sp>
    </p:spTree>
    <p:extLst>
      <p:ext uri="{BB962C8B-B14F-4D97-AF65-F5344CB8AC3E}">
        <p14:creationId xmlns:p14="http://schemas.microsoft.com/office/powerpoint/2010/main" val="94444248"/>
      </p:ext>
    </p:extLst>
  </p:cSld>
  <p:clrMapOvr>
    <a:masterClrMapping/>
  </p:clrMapOvr>
  <mc:AlternateContent xmlns:mc="http://schemas.openxmlformats.org/markup-compatibility/2006" xmlns:p14="http://schemas.microsoft.com/office/powerpoint/2010/main">
    <mc:Choice Requires="p14">
      <p:transition spd="slow" p14:dur="2000" advTm="40871"/>
    </mc:Choice>
    <mc:Fallback xmlns="">
      <p:transition spd="slow" advTm="408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E4345D-9B52-5DA8-A191-39A75A54BC98}"/>
              </a:ext>
            </a:extLst>
          </p:cNvPr>
          <p:cNvSpPr>
            <a:spLocks noGrp="1"/>
          </p:cNvSpPr>
          <p:nvPr>
            <p:ph type="body" idx="1"/>
          </p:nvPr>
        </p:nvSpPr>
        <p:spPr>
          <a:xfrm>
            <a:off x="1781174" y="2514525"/>
            <a:ext cx="9348788" cy="1337213"/>
          </a:xfrm>
        </p:spPr>
        <p:txBody>
          <a:bodyPr/>
          <a:lstStyle/>
          <a:p>
            <a:pPr algn="ctr"/>
            <a:r>
              <a:rPr lang="en-US" sz="2400" b="0" dirty="0"/>
              <a:t>All radiological hazards at WSU are easily identifiable with postings and labels containing a black or magenta trefoil on a yellow background with the words </a:t>
            </a:r>
            <a:r>
              <a:rPr lang="en-US" sz="2400" dirty="0"/>
              <a:t>“Caution” </a:t>
            </a:r>
            <a:r>
              <a:rPr lang="en-US" sz="2400" b="0" dirty="0"/>
              <a:t>or</a:t>
            </a:r>
            <a:r>
              <a:rPr lang="en-US" sz="2400" dirty="0"/>
              <a:t> “Danger.”</a:t>
            </a:r>
          </a:p>
          <a:p>
            <a:pPr algn="ctr"/>
            <a:endParaRPr lang="en-US" sz="2400" dirty="0"/>
          </a:p>
          <a:p>
            <a:pPr algn="ctr"/>
            <a:r>
              <a:rPr lang="en-US" sz="2400" dirty="0"/>
              <a:t>DO NOT </a:t>
            </a:r>
            <a:r>
              <a:rPr lang="en-US" sz="2400" b="0" dirty="0"/>
              <a:t>remove radioactive material postings.</a:t>
            </a:r>
          </a:p>
        </p:txBody>
      </p:sp>
      <p:sp>
        <p:nvSpPr>
          <p:cNvPr id="3" name="Content Placeholder 2">
            <a:extLst>
              <a:ext uri="{FF2B5EF4-FFF2-40B4-BE49-F238E27FC236}">
                <a16:creationId xmlns:a16="http://schemas.microsoft.com/office/drawing/2014/main" id="{C23F997F-DBD1-0F28-0079-D5EDD19C9046}"/>
              </a:ext>
            </a:extLst>
          </p:cNvPr>
          <p:cNvSpPr>
            <a:spLocks noGrp="1"/>
          </p:cNvSpPr>
          <p:nvPr>
            <p:ph sz="half" idx="2"/>
          </p:nvPr>
        </p:nvSpPr>
        <p:spPr>
          <a:xfrm>
            <a:off x="1781174" y="4034395"/>
            <a:ext cx="3595688" cy="386526"/>
          </a:xfrm>
        </p:spPr>
        <p:txBody>
          <a:bodyPr/>
          <a:lstStyle/>
          <a:p>
            <a:pPr marL="0" indent="0" algn="ctr">
              <a:buNone/>
            </a:pPr>
            <a:r>
              <a:rPr lang="en-US" b="1" dirty="0"/>
              <a:t>Radioactive Materials</a:t>
            </a:r>
          </a:p>
        </p:txBody>
      </p:sp>
      <p:sp>
        <p:nvSpPr>
          <p:cNvPr id="5" name="Content Placeholder 4">
            <a:extLst>
              <a:ext uri="{FF2B5EF4-FFF2-40B4-BE49-F238E27FC236}">
                <a16:creationId xmlns:a16="http://schemas.microsoft.com/office/drawing/2014/main" id="{145C9B56-9EB4-188E-257D-6ED4DD880067}"/>
              </a:ext>
            </a:extLst>
          </p:cNvPr>
          <p:cNvSpPr>
            <a:spLocks noGrp="1"/>
          </p:cNvSpPr>
          <p:nvPr>
            <p:ph sz="quarter" idx="4"/>
          </p:nvPr>
        </p:nvSpPr>
        <p:spPr>
          <a:xfrm>
            <a:off x="6815140" y="4037657"/>
            <a:ext cx="4614860" cy="286149"/>
          </a:xfrm>
        </p:spPr>
        <p:txBody>
          <a:bodyPr/>
          <a:lstStyle/>
          <a:p>
            <a:pPr marL="0" indent="0">
              <a:buNone/>
            </a:pPr>
            <a:r>
              <a:rPr lang="en-US" b="1" dirty="0"/>
              <a:t>Radiation Producing Machines</a:t>
            </a:r>
          </a:p>
          <a:p>
            <a:pPr marL="0" indent="0">
              <a:buNone/>
            </a:pPr>
            <a:endParaRPr lang="en-US" dirty="0"/>
          </a:p>
          <a:p>
            <a:pPr marL="0" indent="0">
              <a:buNone/>
            </a:pPr>
            <a:endParaRPr lang="en-US" dirty="0"/>
          </a:p>
        </p:txBody>
      </p:sp>
      <p:sp>
        <p:nvSpPr>
          <p:cNvPr id="6" name="Title 5">
            <a:extLst>
              <a:ext uri="{FF2B5EF4-FFF2-40B4-BE49-F238E27FC236}">
                <a16:creationId xmlns:a16="http://schemas.microsoft.com/office/drawing/2014/main" id="{941AFAD7-2118-1234-02A0-DF40E840CDFE}"/>
              </a:ext>
            </a:extLst>
          </p:cNvPr>
          <p:cNvSpPr>
            <a:spLocks noGrp="1"/>
          </p:cNvSpPr>
          <p:nvPr>
            <p:ph type="title"/>
          </p:nvPr>
        </p:nvSpPr>
        <p:spPr/>
        <p:txBody>
          <a:bodyPr/>
          <a:lstStyle/>
          <a:p>
            <a:r>
              <a:rPr lang="en-US" dirty="0"/>
              <a:t>How Do I Identify Areas with Radiation? </a:t>
            </a:r>
          </a:p>
        </p:txBody>
      </p:sp>
      <p:pic>
        <p:nvPicPr>
          <p:cNvPr id="9" name="Picture 4" descr="ZING Eco Label, Caution Radioactive Materials, Available in Different Sizes  and Materials">
            <a:extLst>
              <a:ext uri="{FF2B5EF4-FFF2-40B4-BE49-F238E27FC236}">
                <a16:creationId xmlns:a16="http://schemas.microsoft.com/office/drawing/2014/main" id="{2B644F99-D5CB-3F9F-8649-AFB95C35A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943" y="4990104"/>
            <a:ext cx="2376152" cy="16633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453AD3E-DB68-BD11-E78D-CD13713BD9C1}"/>
              </a:ext>
            </a:extLst>
          </p:cNvPr>
          <p:cNvPicPr>
            <a:picLocks noChangeAspect="1"/>
          </p:cNvPicPr>
          <p:nvPr/>
        </p:nvPicPr>
        <p:blipFill>
          <a:blip r:embed="rId4"/>
          <a:stretch>
            <a:fillRect/>
          </a:stretch>
        </p:blipFill>
        <p:spPr>
          <a:xfrm>
            <a:off x="7926045" y="4581127"/>
            <a:ext cx="1875012" cy="2163474"/>
          </a:xfrm>
          <a:prstGeom prst="rect">
            <a:avLst/>
          </a:prstGeom>
        </p:spPr>
      </p:pic>
    </p:spTree>
    <p:extLst>
      <p:ext uri="{BB962C8B-B14F-4D97-AF65-F5344CB8AC3E}">
        <p14:creationId xmlns:p14="http://schemas.microsoft.com/office/powerpoint/2010/main" val="360162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D6030-6BA4-C9D5-FA5A-5EDF5C89C6DD}"/>
              </a:ext>
            </a:extLst>
          </p:cNvPr>
          <p:cNvSpPr>
            <a:spLocks noGrp="1"/>
          </p:cNvSpPr>
          <p:nvPr>
            <p:ph sz="half" idx="1"/>
          </p:nvPr>
        </p:nvSpPr>
        <p:spPr>
          <a:xfrm>
            <a:off x="1443581" y="2161522"/>
            <a:ext cx="4927074" cy="4276855"/>
          </a:xfrm>
        </p:spPr>
        <p:txBody>
          <a:bodyPr anchor="t">
            <a:normAutofit fontScale="92500" lnSpcReduction="10000"/>
          </a:bodyPr>
          <a:lstStyle/>
          <a:p>
            <a:pPr marL="0" indent="0">
              <a:buNone/>
            </a:pPr>
            <a:r>
              <a:rPr lang="en-US" sz="2400" dirty="0"/>
              <a:t>Radioactive material labels are used to communicate contamination hazards.</a:t>
            </a:r>
            <a:endParaRPr lang="en-US" sz="2400" dirty="0">
              <a:cs typeface="Arial"/>
            </a:endParaRPr>
          </a:p>
          <a:p>
            <a:r>
              <a:rPr lang="en-US" sz="2400" dirty="0"/>
              <a:t>Containers and tools containing or contacting radioactive materials and worker areas where radioactive materials are handled are labeled.</a:t>
            </a:r>
            <a:endParaRPr lang="en-US" sz="2400" dirty="0">
              <a:cs typeface="Arial"/>
            </a:endParaRPr>
          </a:p>
          <a:p>
            <a:r>
              <a:rPr lang="en-US" sz="2400" b="1" dirty="0"/>
              <a:t>DO NOT </a:t>
            </a:r>
            <a:r>
              <a:rPr lang="en-US" sz="2400" dirty="0"/>
              <a:t>handle items with radioactive material labels.</a:t>
            </a:r>
          </a:p>
          <a:p>
            <a:r>
              <a:rPr lang="en-US" sz="2400" b="1" dirty="0"/>
              <a:t>DO NOT </a:t>
            </a:r>
            <a:r>
              <a:rPr lang="en-US" sz="2400" dirty="0"/>
              <a:t>remove radioactive material labels or stickers. </a:t>
            </a:r>
          </a:p>
          <a:p>
            <a:r>
              <a:rPr lang="en-US" sz="2400" b="1" dirty="0"/>
              <a:t>DO NOT </a:t>
            </a:r>
            <a:r>
              <a:rPr lang="en-US" sz="2400" dirty="0"/>
              <a:t>remove labeled items from the laboratory.</a:t>
            </a:r>
          </a:p>
          <a:p>
            <a:r>
              <a:rPr lang="en-US" sz="2400" dirty="0"/>
              <a:t>Report radioactive material labels or stickers found in the routine trash.</a:t>
            </a:r>
          </a:p>
        </p:txBody>
      </p:sp>
      <p:pic>
        <p:nvPicPr>
          <p:cNvPr id="3074" name="Picture 2" descr="Fisherbrand™ Radioactive Tape">
            <a:extLst>
              <a:ext uri="{FF2B5EF4-FFF2-40B4-BE49-F238E27FC236}">
                <a16:creationId xmlns:a16="http://schemas.microsoft.com/office/drawing/2014/main" id="{A8BDE019-9307-499D-5230-93EB21061B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15136" y="2333559"/>
            <a:ext cx="2233531" cy="1781241"/>
          </a:xfrm>
          <a:prstGeom prst="rect">
            <a:avLst/>
          </a:prstGeom>
          <a:solidFill>
            <a:srgbClr val="FFFFFF"/>
          </a:solidFill>
        </p:spPr>
      </p:pic>
      <p:sp>
        <p:nvSpPr>
          <p:cNvPr id="4" name="Title 3">
            <a:extLst>
              <a:ext uri="{FF2B5EF4-FFF2-40B4-BE49-F238E27FC236}">
                <a16:creationId xmlns:a16="http://schemas.microsoft.com/office/drawing/2014/main" id="{BCEC03C8-D94E-9248-98AA-CF5DEDC493EF}"/>
              </a:ext>
            </a:extLst>
          </p:cNvPr>
          <p:cNvSpPr>
            <a:spLocks noGrp="1"/>
          </p:cNvSpPr>
          <p:nvPr>
            <p:ph type="title"/>
          </p:nvPr>
        </p:nvSpPr>
        <p:spPr>
          <a:xfrm>
            <a:off x="1781174" y="355078"/>
            <a:ext cx="9348789" cy="1185623"/>
          </a:xfrm>
        </p:spPr>
        <p:txBody>
          <a:bodyPr anchor="b">
            <a:normAutofit/>
          </a:bodyPr>
          <a:lstStyle/>
          <a:p>
            <a:r>
              <a:rPr lang="en-US" sz="4100" dirty="0"/>
              <a:t>Radioactive Material Labels</a:t>
            </a:r>
          </a:p>
        </p:txBody>
      </p:sp>
      <p:pic>
        <p:nvPicPr>
          <p:cNvPr id="5" name="Picture 11" descr="equipment.gif">
            <a:extLst>
              <a:ext uri="{FF2B5EF4-FFF2-40B4-BE49-F238E27FC236}">
                <a16:creationId xmlns:a16="http://schemas.microsoft.com/office/drawing/2014/main" id="{80181A3E-A4D5-E05D-6095-8582334226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7126" y="4299949"/>
            <a:ext cx="1374775"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gui_working1.gif">
            <a:extLst>
              <a:ext uri="{FF2B5EF4-FFF2-40B4-BE49-F238E27FC236}">
                <a16:creationId xmlns:a16="http://schemas.microsoft.com/office/drawing/2014/main" id="{D6507AFD-3ABF-3676-D0B5-10DA93E37C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8372" y="4171992"/>
            <a:ext cx="4050136" cy="241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ZING Enterprises Eco Safety Sign, Caution Radioactive Materials:Facility |  Fisher Scientific">
            <a:extLst>
              <a:ext uri="{FF2B5EF4-FFF2-40B4-BE49-F238E27FC236}">
                <a16:creationId xmlns:a16="http://schemas.microsoft.com/office/drawing/2014/main" id="{CA7FE3EB-D59A-F382-0A0F-662544B9E7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8212" y="2333558"/>
            <a:ext cx="2523287" cy="176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34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92708F-2529-D471-8B6A-F529038D665C}"/>
              </a:ext>
            </a:extLst>
          </p:cNvPr>
          <p:cNvSpPr>
            <a:spLocks noGrp="1"/>
          </p:cNvSpPr>
          <p:nvPr>
            <p:ph sz="half" idx="1"/>
          </p:nvPr>
        </p:nvSpPr>
        <p:spPr>
          <a:xfrm>
            <a:off x="1333500" y="2161522"/>
            <a:ext cx="6007100" cy="4276855"/>
          </a:xfrm>
        </p:spPr>
        <p:txBody>
          <a:bodyPr anchor="t">
            <a:normAutofit fontScale="92500" lnSpcReduction="10000"/>
          </a:bodyPr>
          <a:lstStyle/>
          <a:p>
            <a:pPr marL="0" indent="0">
              <a:buNone/>
            </a:pPr>
            <a:endParaRPr lang="en-US" sz="1800" b="1" dirty="0"/>
          </a:p>
          <a:p>
            <a:r>
              <a:rPr lang="en-US" sz="1800" b="1" dirty="0"/>
              <a:t>DO NOT </a:t>
            </a:r>
            <a:r>
              <a:rPr lang="en-US" sz="1800" dirty="0"/>
              <a:t>eat, drink, smoke, chew, or apply cosmetics in radiation workspaces.</a:t>
            </a:r>
          </a:p>
          <a:p>
            <a:r>
              <a:rPr lang="en-US" sz="1800" b="1" dirty="0"/>
              <a:t>DO NOT </a:t>
            </a:r>
            <a:r>
              <a:rPr lang="en-US" sz="1800" dirty="0"/>
              <a:t>store food, drink or personal effects (jewelry, toiletries, and other personal items) in any area container, or refrigerator designated for radioactive materials use or storage.</a:t>
            </a:r>
          </a:p>
          <a:p>
            <a:r>
              <a:rPr lang="en-US" sz="1800" dirty="0">
                <a:solidFill>
                  <a:schemeClr val="tx1"/>
                </a:solidFill>
              </a:rPr>
              <a:t>Wear appropriate personal protective equipment for the laboratory or area.</a:t>
            </a:r>
            <a:endParaRPr lang="en-US" sz="1800" dirty="0"/>
          </a:p>
          <a:p>
            <a:r>
              <a:rPr lang="en-US" sz="1800" b="1" dirty="0"/>
              <a:t>Change </a:t>
            </a:r>
            <a:r>
              <a:rPr lang="en-US" sz="1800" dirty="0"/>
              <a:t>gloves frequently and </a:t>
            </a:r>
            <a:r>
              <a:rPr lang="en-US" sz="1800" b="1" dirty="0"/>
              <a:t>remove</a:t>
            </a:r>
            <a:r>
              <a:rPr lang="en-US" sz="1800" dirty="0"/>
              <a:t> them before leaving the lab. </a:t>
            </a:r>
            <a:r>
              <a:rPr lang="en-US" sz="1800" b="1" dirty="0"/>
              <a:t>Never </a:t>
            </a:r>
            <a:r>
              <a:rPr lang="en-US" sz="1800" dirty="0"/>
              <a:t>put potentially contaminated gloves in regular trash. </a:t>
            </a:r>
          </a:p>
          <a:p>
            <a:r>
              <a:rPr lang="en-US" sz="1800" dirty="0"/>
              <a:t>Monitor hands, clothes and tools frequently after working around radioactive materials with the assistance of a radiation worker.</a:t>
            </a:r>
          </a:p>
          <a:p>
            <a:r>
              <a:rPr lang="en-US" sz="1800" dirty="0"/>
              <a:t>Always </a:t>
            </a:r>
            <a:r>
              <a:rPr lang="en-US" sz="1800" b="1" dirty="0"/>
              <a:t>wash </a:t>
            </a:r>
            <a:r>
              <a:rPr lang="en-US" sz="1800" dirty="0"/>
              <a:t>your hands at the completion of work around radioactive materials.</a:t>
            </a:r>
          </a:p>
          <a:p>
            <a:pPr marL="0" indent="0">
              <a:buNone/>
            </a:pPr>
            <a:endParaRPr lang="en-US" sz="1800" dirty="0"/>
          </a:p>
          <a:p>
            <a:pPr marL="342900" indent="-342900"/>
            <a:endParaRPr lang="en-US" sz="1800" dirty="0"/>
          </a:p>
          <a:p>
            <a:pPr marL="0" indent="0">
              <a:buNone/>
            </a:pPr>
            <a:endParaRPr lang="en-US" sz="1800" b="1" dirty="0"/>
          </a:p>
        </p:txBody>
      </p:sp>
      <p:sp>
        <p:nvSpPr>
          <p:cNvPr id="4" name="Title 3">
            <a:extLst>
              <a:ext uri="{FF2B5EF4-FFF2-40B4-BE49-F238E27FC236}">
                <a16:creationId xmlns:a16="http://schemas.microsoft.com/office/drawing/2014/main" id="{BBDCA750-3FFE-8F28-29B8-DD2F3D8A20A6}"/>
              </a:ext>
            </a:extLst>
          </p:cNvPr>
          <p:cNvSpPr>
            <a:spLocks noGrp="1"/>
          </p:cNvSpPr>
          <p:nvPr>
            <p:ph type="title"/>
          </p:nvPr>
        </p:nvSpPr>
        <p:spPr>
          <a:xfrm>
            <a:off x="1781174" y="355078"/>
            <a:ext cx="9348789" cy="1185623"/>
          </a:xfrm>
        </p:spPr>
        <p:txBody>
          <a:bodyPr anchor="b">
            <a:normAutofit/>
          </a:bodyPr>
          <a:lstStyle/>
          <a:p>
            <a:r>
              <a:rPr lang="en-US" sz="4100" dirty="0"/>
              <a:t>Decreasing Exposure to Radioactive Contamination</a:t>
            </a:r>
          </a:p>
        </p:txBody>
      </p:sp>
      <p:pic>
        <p:nvPicPr>
          <p:cNvPr id="6" name="Picture 5">
            <a:extLst>
              <a:ext uri="{FF2B5EF4-FFF2-40B4-BE49-F238E27FC236}">
                <a16:creationId xmlns:a16="http://schemas.microsoft.com/office/drawing/2014/main" id="{E10739AB-4908-AE7C-0621-B1906A64BA6F}"/>
              </a:ext>
            </a:extLst>
          </p:cNvPr>
          <p:cNvPicPr>
            <a:picLocks noChangeAspect="1"/>
          </p:cNvPicPr>
          <p:nvPr/>
        </p:nvPicPr>
        <p:blipFill>
          <a:blip r:embed="rId3"/>
          <a:stretch>
            <a:fillRect/>
          </a:stretch>
        </p:blipFill>
        <p:spPr>
          <a:xfrm>
            <a:off x="7552356" y="1883329"/>
            <a:ext cx="3945888" cy="4180588"/>
          </a:xfrm>
          <a:prstGeom prst="rect">
            <a:avLst/>
          </a:prstGeom>
        </p:spPr>
      </p:pic>
    </p:spTree>
    <p:extLst>
      <p:ext uri="{BB962C8B-B14F-4D97-AF65-F5344CB8AC3E}">
        <p14:creationId xmlns:p14="http://schemas.microsoft.com/office/powerpoint/2010/main" val="128763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BC8FD-2AE5-CAE4-B223-0C14F6D99216}"/>
              </a:ext>
            </a:extLst>
          </p:cNvPr>
          <p:cNvSpPr>
            <a:spLocks noGrp="1"/>
          </p:cNvSpPr>
          <p:nvPr>
            <p:ph sz="half" idx="1"/>
          </p:nvPr>
        </p:nvSpPr>
        <p:spPr>
          <a:xfrm>
            <a:off x="1280160" y="2161522"/>
            <a:ext cx="5090495" cy="4276855"/>
          </a:xfrm>
        </p:spPr>
        <p:txBody>
          <a:bodyPr anchor="t">
            <a:normAutofit fontScale="62500" lnSpcReduction="20000"/>
          </a:bodyPr>
          <a:lstStyle/>
          <a:p>
            <a:pPr marL="0" indent="0">
              <a:buNone/>
            </a:pPr>
            <a:r>
              <a:rPr lang="en-US" sz="3000" dirty="0"/>
              <a:t>The Radiation Safety Program supplies radioactive waste containers to users.</a:t>
            </a:r>
          </a:p>
          <a:p>
            <a:pPr marL="0" indent="0">
              <a:buNone/>
            </a:pPr>
            <a:r>
              <a:rPr lang="en-US" sz="3000" dirty="0"/>
              <a:t>One or two cubic foot cardboard boxes are used dry radioactive waste and lab trash.</a:t>
            </a:r>
          </a:p>
          <a:p>
            <a:pPr marL="0" indent="0">
              <a:buNone/>
            </a:pPr>
            <a:r>
              <a:rPr lang="en-US" sz="3000" dirty="0"/>
              <a:t>One and five gallon jugs can be purchased by the lab for mixed and aqueous liquid wastes.</a:t>
            </a:r>
          </a:p>
          <a:p>
            <a:pPr marL="0" indent="0">
              <a:buNone/>
            </a:pPr>
            <a:r>
              <a:rPr lang="en-US" sz="3000" b="1" dirty="0"/>
              <a:t>*Glass bottles may not be used for liquid waste. </a:t>
            </a:r>
          </a:p>
          <a:p>
            <a:pPr marL="0" indent="0">
              <a:buNone/>
            </a:pPr>
            <a:r>
              <a:rPr lang="en-US" sz="3000" dirty="0"/>
              <a:t>Waste containers have a “Caution Radioactive Material” label affixed to the container.</a:t>
            </a:r>
          </a:p>
          <a:p>
            <a:pPr marL="0" indent="0">
              <a:buNone/>
            </a:pPr>
            <a:r>
              <a:rPr lang="en-US" sz="3000" b="1" dirty="0"/>
              <a:t>DO NOT </a:t>
            </a:r>
            <a:r>
              <a:rPr lang="en-US" sz="3000" dirty="0"/>
              <a:t>remove radioactive waste containers from the laboratory.</a:t>
            </a:r>
          </a:p>
          <a:p>
            <a:pPr marL="0" indent="0">
              <a:buNone/>
            </a:pPr>
            <a:r>
              <a:rPr lang="en-US" sz="3000" dirty="0"/>
              <a:t>Outer Radioactive Materials shipping containers (boxes) may be discarded as NORMAL trash </a:t>
            </a:r>
            <a:r>
              <a:rPr lang="en-US" sz="3000" b="1" u="sng" dirty="0"/>
              <a:t>only</a:t>
            </a:r>
            <a:r>
              <a:rPr lang="en-US" sz="3000" dirty="0"/>
              <a:t> after they have been surveyed and found free of contamination and </a:t>
            </a:r>
            <a:r>
              <a:rPr lang="en-US" sz="3000" b="1" dirty="0"/>
              <a:t>all</a:t>
            </a:r>
            <a:r>
              <a:rPr lang="en-US" sz="3000" dirty="0"/>
              <a:t> radioactive labels are defaced.</a:t>
            </a:r>
          </a:p>
          <a:p>
            <a:pPr marL="0" indent="0">
              <a:buNone/>
            </a:pPr>
            <a:endParaRPr lang="en-US" sz="2600" b="1" dirty="0"/>
          </a:p>
        </p:txBody>
      </p:sp>
      <p:pic>
        <p:nvPicPr>
          <p:cNvPr id="5" name="Picture 4">
            <a:extLst>
              <a:ext uri="{FF2B5EF4-FFF2-40B4-BE49-F238E27FC236}">
                <a16:creationId xmlns:a16="http://schemas.microsoft.com/office/drawing/2014/main" id="{82FB13DA-86C7-3B0F-7486-08C2A5262BDD}"/>
              </a:ext>
            </a:extLst>
          </p:cNvPr>
          <p:cNvPicPr>
            <a:picLocks noChangeAspect="1"/>
          </p:cNvPicPr>
          <p:nvPr/>
        </p:nvPicPr>
        <p:blipFill>
          <a:blip r:embed="rId3"/>
          <a:stretch>
            <a:fillRect/>
          </a:stretch>
        </p:blipFill>
        <p:spPr>
          <a:xfrm>
            <a:off x="8356459" y="1535880"/>
            <a:ext cx="3321817" cy="2962928"/>
          </a:xfrm>
          <a:prstGeom prst="rect">
            <a:avLst/>
          </a:prstGeom>
          <a:noFill/>
        </p:spPr>
      </p:pic>
      <p:sp>
        <p:nvSpPr>
          <p:cNvPr id="3" name="Title 2">
            <a:extLst>
              <a:ext uri="{FF2B5EF4-FFF2-40B4-BE49-F238E27FC236}">
                <a16:creationId xmlns:a16="http://schemas.microsoft.com/office/drawing/2014/main" id="{94D0D4AB-9318-C115-7DF1-B83553E4B6FE}"/>
              </a:ext>
            </a:extLst>
          </p:cNvPr>
          <p:cNvSpPr>
            <a:spLocks noGrp="1"/>
          </p:cNvSpPr>
          <p:nvPr>
            <p:ph type="title"/>
          </p:nvPr>
        </p:nvSpPr>
        <p:spPr>
          <a:xfrm>
            <a:off x="1906303" y="293686"/>
            <a:ext cx="9348789" cy="1069461"/>
          </a:xfrm>
        </p:spPr>
        <p:txBody>
          <a:bodyPr anchor="b">
            <a:normAutofit fontScale="90000"/>
          </a:bodyPr>
          <a:lstStyle/>
          <a:p>
            <a:r>
              <a:rPr lang="en-US" dirty="0"/>
              <a:t>Housekeeping and Waste Containers</a:t>
            </a:r>
          </a:p>
        </p:txBody>
      </p:sp>
      <p:grpSp>
        <p:nvGrpSpPr>
          <p:cNvPr id="7" name="Group 6">
            <a:extLst>
              <a:ext uri="{FF2B5EF4-FFF2-40B4-BE49-F238E27FC236}">
                <a16:creationId xmlns:a16="http://schemas.microsoft.com/office/drawing/2014/main" id="{EBDC2E17-D83A-7AF8-9126-AD3481745E75}"/>
              </a:ext>
            </a:extLst>
          </p:cNvPr>
          <p:cNvGrpSpPr/>
          <p:nvPr/>
        </p:nvGrpSpPr>
        <p:grpSpPr>
          <a:xfrm>
            <a:off x="6909783" y="3974594"/>
            <a:ext cx="1716070" cy="2695052"/>
            <a:chOff x="304800" y="3657600"/>
            <a:chExt cx="2000250" cy="2952750"/>
          </a:xfrm>
        </p:grpSpPr>
        <p:pic>
          <p:nvPicPr>
            <p:cNvPr id="4" name="Picture 4">
              <a:extLst>
                <a:ext uri="{FF2B5EF4-FFF2-40B4-BE49-F238E27FC236}">
                  <a16:creationId xmlns:a16="http://schemas.microsoft.com/office/drawing/2014/main" id="{70EE5BE7-5C55-1243-8A26-2C9744A468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57600"/>
              <a:ext cx="20002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D952E4A9-2F18-010D-8292-A40BD8A914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48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2527447"/>
      </p:ext>
    </p:extLst>
  </p:cSld>
  <p:clrMapOvr>
    <a:masterClrMapping/>
  </p:clrMapOvr>
  <mc:AlternateContent xmlns:mc="http://schemas.openxmlformats.org/markup-compatibility/2006" xmlns:p14="http://schemas.microsoft.com/office/powerpoint/2010/main">
    <mc:Choice Requires="p14">
      <p:transition spd="slow" p14:dur="2000" advTm="22751"/>
    </mc:Choice>
    <mc:Fallback xmlns="">
      <p:transition spd="slow" advTm="2275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AAEE59-F226-BF69-01A3-79B6CAC3B1B2}"/>
              </a:ext>
            </a:extLst>
          </p:cNvPr>
          <p:cNvSpPr>
            <a:spLocks noGrp="1"/>
          </p:cNvSpPr>
          <p:nvPr>
            <p:ph sz="half" idx="1"/>
          </p:nvPr>
        </p:nvSpPr>
        <p:spPr>
          <a:xfrm>
            <a:off x="1485900" y="2161522"/>
            <a:ext cx="4884755" cy="4276855"/>
          </a:xfrm>
        </p:spPr>
        <p:txBody>
          <a:bodyPr/>
          <a:lstStyle/>
          <a:p>
            <a:pPr marL="0" indent="0">
              <a:buNone/>
            </a:pPr>
            <a:r>
              <a:rPr lang="en-US" altLang="en-US" sz="2400" dirty="0"/>
              <a:t>Plastic inner shipping container (blue pigs) may also be discarded as NORMAL trash </a:t>
            </a:r>
            <a:r>
              <a:rPr lang="en-US" altLang="en-US" sz="2400" b="1" u="sng" dirty="0"/>
              <a:t>only</a:t>
            </a:r>
            <a:r>
              <a:rPr lang="en-US" altLang="en-US" sz="2400" dirty="0"/>
              <a:t> after they have been surveyed and found free of contamination, and </a:t>
            </a:r>
            <a:r>
              <a:rPr lang="en-US" altLang="en-US" sz="2400" b="1" dirty="0"/>
              <a:t>all</a:t>
            </a:r>
            <a:r>
              <a:rPr lang="en-US" altLang="en-US" sz="2400" dirty="0"/>
              <a:t> radioactive are labels defaced.</a:t>
            </a:r>
          </a:p>
          <a:p>
            <a:pPr marL="0" indent="0">
              <a:buNone/>
            </a:pPr>
            <a:r>
              <a:rPr lang="en-US" altLang="en-US" sz="2400" dirty="0"/>
              <a:t>Lead pigs (gray) are considered hazardous and may not be discarded in the normal trash. EH&amp;S or RSP staff will collect these pigs. </a:t>
            </a:r>
          </a:p>
        </p:txBody>
      </p:sp>
      <p:sp>
        <p:nvSpPr>
          <p:cNvPr id="4" name="Title 3">
            <a:extLst>
              <a:ext uri="{FF2B5EF4-FFF2-40B4-BE49-F238E27FC236}">
                <a16:creationId xmlns:a16="http://schemas.microsoft.com/office/drawing/2014/main" id="{B867C55A-FA8F-DE54-30D6-A37A6B59CDAD}"/>
              </a:ext>
            </a:extLst>
          </p:cNvPr>
          <p:cNvSpPr>
            <a:spLocks noGrp="1"/>
          </p:cNvSpPr>
          <p:nvPr>
            <p:ph type="title"/>
          </p:nvPr>
        </p:nvSpPr>
        <p:spPr/>
        <p:txBody>
          <a:bodyPr/>
          <a:lstStyle/>
          <a:p>
            <a:r>
              <a:rPr lang="en-US" dirty="0"/>
              <a:t>Waste Containers</a:t>
            </a:r>
          </a:p>
        </p:txBody>
      </p:sp>
      <p:pic>
        <p:nvPicPr>
          <p:cNvPr id="3" name="Picture 4" descr="pigs">
            <a:extLst>
              <a:ext uri="{FF2B5EF4-FFF2-40B4-BE49-F238E27FC236}">
                <a16:creationId xmlns:a16="http://schemas.microsoft.com/office/drawing/2014/main" id="{50BEC75D-B337-68E4-BCD3-5602845CD5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2139696"/>
            <a:ext cx="4222750"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976888"/>
      </p:ext>
    </p:extLst>
  </p:cSld>
  <p:clrMapOvr>
    <a:masterClrMapping/>
  </p:clrMapOvr>
  <mc:AlternateContent xmlns:mc="http://schemas.openxmlformats.org/markup-compatibility/2006" xmlns:p14="http://schemas.microsoft.com/office/powerpoint/2010/main">
    <mc:Choice Requires="p14">
      <p:transition spd="slow" p14:dur="2000" advTm="19106"/>
    </mc:Choice>
    <mc:Fallback xmlns="">
      <p:transition spd="slow" advTm="191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3BBBF-8CF2-8721-DD9D-915807CE3B9B}"/>
              </a:ext>
            </a:extLst>
          </p:cNvPr>
          <p:cNvSpPr>
            <a:spLocks noGrp="1"/>
          </p:cNvSpPr>
          <p:nvPr>
            <p:ph sz="half" idx="1"/>
          </p:nvPr>
        </p:nvSpPr>
        <p:spPr>
          <a:xfrm>
            <a:off x="1190625" y="1962150"/>
            <a:ext cx="5429249" cy="4476227"/>
          </a:xfrm>
        </p:spPr>
        <p:txBody>
          <a:bodyPr/>
          <a:lstStyle/>
          <a:p>
            <a:pPr marL="0" indent="0">
              <a:buNone/>
            </a:pPr>
            <a:r>
              <a:rPr lang="en-US" sz="2000" dirty="0"/>
              <a:t>You have the right to notify the Washington State Department of Health (DOH) if you suspect improper actions by the University, or conditions which may to the violation of regulations or unnecessary exposure to radiation.</a:t>
            </a:r>
          </a:p>
          <a:p>
            <a:pPr marL="0" indent="0">
              <a:buNone/>
            </a:pPr>
            <a:r>
              <a:rPr lang="en-US" sz="2000" dirty="0"/>
              <a:t>A Notice to Employees (Form RHF-3) is posted in each laboratory or area authorized for radioactive material use or radiation producing device.</a:t>
            </a:r>
          </a:p>
          <a:p>
            <a:pPr marL="0" indent="0">
              <a:buNone/>
            </a:pPr>
            <a:r>
              <a:rPr lang="en-US" sz="2000" b="0" i="0" dirty="0">
                <a:solidFill>
                  <a:srgbClr val="262626"/>
                </a:solidFill>
                <a:effectLst/>
              </a:rPr>
              <a:t>This form </a:t>
            </a:r>
            <a:r>
              <a:rPr lang="en-US" sz="2000" dirty="0">
                <a:solidFill>
                  <a:srgbClr val="262626"/>
                </a:solidFill>
              </a:rPr>
              <a:t>provides </a:t>
            </a:r>
            <a:r>
              <a:rPr lang="en-US" sz="2000" b="0" i="0" dirty="0">
                <a:solidFill>
                  <a:srgbClr val="262626"/>
                </a:solidFill>
                <a:effectLst/>
              </a:rPr>
              <a:t>contact information for the Washington </a:t>
            </a:r>
            <a:r>
              <a:rPr lang="en-US" sz="2000" dirty="0">
                <a:solidFill>
                  <a:srgbClr val="262626"/>
                </a:solidFill>
              </a:rPr>
              <a:t>State</a:t>
            </a:r>
            <a:r>
              <a:rPr lang="en-US" sz="2000" b="0" i="0" dirty="0">
                <a:solidFill>
                  <a:srgbClr val="262626"/>
                </a:solidFill>
                <a:effectLst/>
              </a:rPr>
              <a:t> DOH, the agency that regulates the use of Radioactive Materials in Washington. </a:t>
            </a:r>
          </a:p>
          <a:p>
            <a:pPr marL="0" indent="0">
              <a:buNone/>
            </a:pPr>
            <a:r>
              <a:rPr lang="en-US" sz="2000" dirty="0">
                <a:solidFill>
                  <a:srgbClr val="262626"/>
                </a:solidFill>
              </a:rPr>
              <a:t>Your responsibilities and rights are listed on this form.</a:t>
            </a:r>
          </a:p>
        </p:txBody>
      </p:sp>
      <p:sp>
        <p:nvSpPr>
          <p:cNvPr id="4" name="Title 3">
            <a:extLst>
              <a:ext uri="{FF2B5EF4-FFF2-40B4-BE49-F238E27FC236}">
                <a16:creationId xmlns:a16="http://schemas.microsoft.com/office/drawing/2014/main" id="{7359F40B-A751-F2DA-248E-38A2CCFFD6D7}"/>
              </a:ext>
            </a:extLst>
          </p:cNvPr>
          <p:cNvSpPr>
            <a:spLocks noGrp="1"/>
          </p:cNvSpPr>
          <p:nvPr>
            <p:ph type="title"/>
          </p:nvPr>
        </p:nvSpPr>
        <p:spPr/>
        <p:txBody>
          <a:bodyPr/>
          <a:lstStyle/>
          <a:p>
            <a:r>
              <a:rPr lang="en-US" dirty="0"/>
              <a:t>Notice to Employees</a:t>
            </a:r>
          </a:p>
        </p:txBody>
      </p:sp>
      <p:pic>
        <p:nvPicPr>
          <p:cNvPr id="5" name="Content Placeholder 4">
            <a:extLst>
              <a:ext uri="{FF2B5EF4-FFF2-40B4-BE49-F238E27FC236}">
                <a16:creationId xmlns:a16="http://schemas.microsoft.com/office/drawing/2014/main" id="{AB39F21B-6491-6222-0700-4C0E93125134}"/>
              </a:ext>
            </a:extLst>
          </p:cNvPr>
          <p:cNvPicPr>
            <a:picLocks noGrp="1" noChangeAspect="1"/>
          </p:cNvPicPr>
          <p:nvPr>
            <p:ph sz="half" idx="2"/>
          </p:nvPr>
        </p:nvPicPr>
        <p:blipFill>
          <a:blip r:embed="rId3"/>
          <a:stretch>
            <a:fillRect/>
          </a:stretch>
        </p:blipFill>
        <p:spPr>
          <a:xfrm>
            <a:off x="6815138" y="2387172"/>
            <a:ext cx="4930775" cy="3826730"/>
          </a:xfrm>
          <a:prstGeom prst="rect">
            <a:avLst/>
          </a:prstGeom>
        </p:spPr>
      </p:pic>
    </p:spTree>
    <p:extLst>
      <p:ext uri="{BB962C8B-B14F-4D97-AF65-F5344CB8AC3E}">
        <p14:creationId xmlns:p14="http://schemas.microsoft.com/office/powerpoint/2010/main" val="3640040931"/>
      </p:ext>
    </p:extLst>
  </p:cSld>
  <p:clrMapOvr>
    <a:masterClrMapping/>
  </p:clrMapOvr>
  <mc:AlternateContent xmlns:mc="http://schemas.openxmlformats.org/markup-compatibility/2006" xmlns:p14="http://schemas.microsoft.com/office/powerpoint/2010/main">
    <mc:Choice Requires="p14">
      <p:transition spd="slow" p14:dur="2000" advTm="17551"/>
    </mc:Choice>
    <mc:Fallback xmlns="">
      <p:transition spd="slow" advTm="17551"/>
    </mc:Fallback>
  </mc:AlternateContent>
</p:sld>
</file>

<file path=ppt/theme/theme1.xml><?xml version="1.0" encoding="utf-8"?>
<a:theme xmlns:a="http://schemas.openxmlformats.org/drawingml/2006/main" name="Office Theme">
  <a:themeElements>
    <a:clrScheme name="2021-Brand-8-19-21">
      <a:dk1>
        <a:srgbClr val="000000"/>
      </a:dk1>
      <a:lt1>
        <a:srgbClr val="FFFFFF"/>
      </a:lt1>
      <a:dk2>
        <a:srgbClr val="4D4D4D"/>
      </a:dk2>
      <a:lt2>
        <a:srgbClr val="A60F2D"/>
      </a:lt2>
      <a:accent1>
        <a:srgbClr val="CA1237"/>
      </a:accent1>
      <a:accent2>
        <a:srgbClr val="002D61"/>
      </a:accent2>
      <a:accent3>
        <a:srgbClr val="F3E700"/>
      </a:accent3>
      <a:accent4>
        <a:srgbClr val="FF6727"/>
      </a:accent4>
      <a:accent5>
        <a:srgbClr val="AADC24"/>
      </a:accent5>
      <a:accent6>
        <a:srgbClr val="5BC3F5"/>
      </a:accent6>
      <a:hlink>
        <a:srgbClr val="CA1237"/>
      </a:hlink>
      <a:folHlink>
        <a:srgbClr val="FF0000"/>
      </a:folHlink>
    </a:clrScheme>
    <a:fontScheme name="Arial both">
      <a:majorFont>
        <a:latin typeface="Arial"/>
        <a:ea typeface=""/>
        <a:cs typeface=""/>
      </a:majorFont>
      <a:minorFont>
        <a:latin typeface="Arial"/>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B4CA71D4CFA740BA2FC78B00E943AD" ma:contentTypeVersion="0" ma:contentTypeDescription="Create a new document." ma:contentTypeScope="" ma:versionID="7f6a9e7a4aee44cc0e3ec2a2f686c4cf">
  <xsd:schema xmlns:xsd="http://www.w3.org/2001/XMLSchema" xmlns:xs="http://www.w3.org/2001/XMLSchema" xmlns:p="http://schemas.microsoft.com/office/2006/metadata/properties" targetNamespace="http://schemas.microsoft.com/office/2006/metadata/properties" ma:root="true" ma:fieldsID="f9bce4d9769d259b9f22a0ab32779d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261EB8-23D0-44E3-AEE7-771987B26F4B}">
  <ds:schemaRef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F9A971EB-DBB2-470E-96FD-C7A73ACA05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0BB19C5-703D-4B9D-9480-78CC6895BF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8368</TotalTime>
  <Words>2181</Words>
  <Application>Microsoft Office PowerPoint</Application>
  <PresentationFormat>Widescreen</PresentationFormat>
  <Paragraphs>134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Arial Black</vt:lpstr>
      <vt:lpstr>Calibri</vt:lpstr>
      <vt:lpstr>Office Theme</vt:lpstr>
      <vt:lpstr>Radiation Awareness Training</vt:lpstr>
      <vt:lpstr>Welcome to Radiation Awareness Training</vt:lpstr>
      <vt:lpstr>Non-radiation Worker Rights and Responsibilities</vt:lpstr>
      <vt:lpstr>How Do I Identify Areas with Radiation? </vt:lpstr>
      <vt:lpstr>Radioactive Material Labels</vt:lpstr>
      <vt:lpstr>Decreasing Exposure to Radioactive Contamination</vt:lpstr>
      <vt:lpstr>Housekeeping and Waste Containers</vt:lpstr>
      <vt:lpstr>Waste Containers</vt:lpstr>
      <vt:lpstr>Notice to Employees</vt:lpstr>
      <vt:lpstr>Emergency Contact Information Lab Postings</vt:lpstr>
      <vt:lpstr>Incidents/Spill Assistance</vt:lpstr>
      <vt:lpstr>Security and Control of Radioactive Material and Radiation Producing Machines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Boydo, Valerie J</dc:creator>
  <cp:lastModifiedBy>Robertson-DeMers, Kathryn A</cp:lastModifiedBy>
  <cp:revision>368</cp:revision>
  <cp:lastPrinted>2021-09-10T21:18:26Z</cp:lastPrinted>
  <dcterms:created xsi:type="dcterms:W3CDTF">2021-07-01T22:58:28Z</dcterms:created>
  <dcterms:modified xsi:type="dcterms:W3CDTF">2026-03-30T17:44:27Z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0x010100F6B4CA71D4CFA740BA2FC78B00E943AD</vt:lpwstr>
  </property>
</Properties>
</file>